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58" r:id="rId4"/>
    <p:sldId id="259" r:id="rId5"/>
    <p:sldId id="273" r:id="rId6"/>
    <p:sldId id="278" r:id="rId7"/>
    <p:sldId id="279" r:id="rId8"/>
    <p:sldId id="281" r:id="rId9"/>
    <p:sldId id="276" r:id="rId10"/>
    <p:sldId id="277" r:id="rId11"/>
    <p:sldId id="282" r:id="rId12"/>
    <p:sldId id="260" r:id="rId13"/>
    <p:sldId id="261" r:id="rId14"/>
    <p:sldId id="263" r:id="rId15"/>
    <p:sldId id="262" r:id="rId16"/>
    <p:sldId id="272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4660"/>
  </p:normalViewPr>
  <p:slideViewPr>
    <p:cSldViewPr>
      <p:cViewPr varScale="1">
        <p:scale>
          <a:sx n="49" d="100"/>
          <a:sy n="49" d="100"/>
        </p:scale>
        <p:origin x="-1310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2AB-CCE1-4EB2-A091-FBF2F217C3B6}" type="datetimeFigureOut">
              <a:rPr lang="zh-TW" altLang="en-US" smtClean="0"/>
              <a:pPr/>
              <a:t>2013/9/6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4CC-B9D0-4875-B1A1-34D1BDB1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2AB-CCE1-4EB2-A091-FBF2F217C3B6}" type="datetimeFigureOut">
              <a:rPr lang="zh-TW" altLang="en-US" smtClean="0"/>
              <a:pPr/>
              <a:t>2013/9/6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4CC-B9D0-4875-B1A1-34D1BDB1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2AB-CCE1-4EB2-A091-FBF2F217C3B6}" type="datetimeFigureOut">
              <a:rPr lang="zh-TW" altLang="en-US" smtClean="0"/>
              <a:pPr/>
              <a:t>2013/9/6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4CC-B9D0-4875-B1A1-34D1BDB1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2AB-CCE1-4EB2-A091-FBF2F217C3B6}" type="datetimeFigureOut">
              <a:rPr lang="zh-TW" altLang="en-US" smtClean="0"/>
              <a:pPr/>
              <a:t>2013/9/6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4CC-B9D0-4875-B1A1-34D1BDB1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2AB-CCE1-4EB2-A091-FBF2F217C3B6}" type="datetimeFigureOut">
              <a:rPr lang="zh-TW" altLang="en-US" smtClean="0"/>
              <a:pPr/>
              <a:t>2013/9/6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4CC-B9D0-4875-B1A1-34D1BDB1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2AB-CCE1-4EB2-A091-FBF2F217C3B6}" type="datetimeFigureOut">
              <a:rPr lang="zh-TW" altLang="en-US" smtClean="0"/>
              <a:pPr/>
              <a:t>2013/9/6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4CC-B9D0-4875-B1A1-34D1BDB1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2AB-CCE1-4EB2-A091-FBF2F217C3B6}" type="datetimeFigureOut">
              <a:rPr lang="zh-TW" altLang="en-US" smtClean="0"/>
              <a:pPr/>
              <a:t>2013/9/6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4CC-B9D0-4875-B1A1-34D1BDB1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2AB-CCE1-4EB2-A091-FBF2F217C3B6}" type="datetimeFigureOut">
              <a:rPr lang="zh-TW" altLang="en-US" smtClean="0"/>
              <a:pPr/>
              <a:t>2013/9/6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4CC-B9D0-4875-B1A1-34D1BDB1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2AB-CCE1-4EB2-A091-FBF2F217C3B6}" type="datetimeFigureOut">
              <a:rPr lang="zh-TW" altLang="en-US" smtClean="0"/>
              <a:pPr/>
              <a:t>2013/9/6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4CC-B9D0-4875-B1A1-34D1BDB1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2AB-CCE1-4EB2-A091-FBF2F217C3B6}" type="datetimeFigureOut">
              <a:rPr lang="zh-TW" altLang="en-US" smtClean="0"/>
              <a:pPr/>
              <a:t>2013/9/6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4CC-B9D0-4875-B1A1-34D1BDB1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F5B2AB-CCE1-4EB2-A091-FBF2F217C3B6}" type="datetimeFigureOut">
              <a:rPr lang="zh-TW" altLang="en-US" smtClean="0"/>
              <a:pPr/>
              <a:t>2013/9/6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64CC-B9D0-4875-B1A1-34D1BDB1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F5B2AB-CCE1-4EB2-A091-FBF2F217C3B6}" type="datetimeFigureOut">
              <a:rPr lang="zh-TW" altLang="en-US" smtClean="0"/>
              <a:pPr/>
              <a:t>2013/9/6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B364CC-B9D0-4875-B1A1-34D1BDB16BA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8" name="圖片 7" descr="IMG_159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6512" y="476672"/>
            <a:ext cx="9144000" cy="4496572"/>
          </a:xfrm>
          <a:prstGeom prst="rect">
            <a:avLst/>
          </a:prstGeom>
          <a:effectLst>
            <a:reflection blurRad="6350" stA="50000" endA="295" endPos="92000" dist="101600" dir="5400000" sy="-100000" algn="bl" rotWithShape="0"/>
          </a:effectLst>
        </p:spPr>
      </p:pic>
      <p:sp>
        <p:nvSpPr>
          <p:cNvPr id="9" name="文字方塊 8"/>
          <p:cNvSpPr txBox="1"/>
          <p:nvPr/>
        </p:nvSpPr>
        <p:spPr>
          <a:xfrm>
            <a:off x="827584" y="4995173"/>
            <a:ext cx="7848872" cy="954107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教師投稿行動研究</a:t>
            </a:r>
            <a:endParaRPr lang="en-US" altLang="zh-TW" sz="28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800" dirty="0">
                <a:latin typeface="標楷體" pitchFamily="65" charset="-120"/>
                <a:ea typeface="標楷體" pitchFamily="65" charset="-120"/>
              </a:rPr>
              <a:t>英文</a:t>
            </a:r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科  柯良潔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6614358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6000" contrast="-44000"/>
          </a:blip>
          <a:stretch>
            <a:fillRect/>
          </a:stretch>
        </p:blipFill>
        <p:spPr>
          <a:xfrm>
            <a:off x="0" y="-2907704"/>
            <a:ext cx="9143999" cy="13537289"/>
          </a:xfrm>
          <a:prstGeom prst="rect">
            <a:avLst/>
          </a:prstGeom>
          <a:ln>
            <a:noFill/>
          </a:ln>
          <a:effectLst>
            <a:outerShdw blurRad="977900" dist="50800" dir="5400000" algn="ctr" rotWithShape="0">
              <a:srgbClr val="000000">
                <a:alpha val="43137"/>
              </a:srgbClr>
            </a:outerShdw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(101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學年度上學期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文字方塊 7"/>
          <p:cNvSpPr txBox="1"/>
          <p:nvPr/>
        </p:nvSpPr>
        <p:spPr>
          <a:xfrm>
            <a:off x="467544" y="1628800"/>
            <a:ext cx="806489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主題性 </a:t>
            </a:r>
            <a:r>
              <a:rPr lang="en-US" altLang="zh-TW" sz="3200" dirty="0" err="1" smtClean="0">
                <a:latin typeface="標楷體" pitchFamily="65" charset="-120"/>
                <a:ea typeface="標楷體" pitchFamily="65" charset="-120"/>
              </a:rPr>
              <a:t>vs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差異性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創意 </a:t>
            </a:r>
            <a:r>
              <a:rPr lang="en-US" altLang="zh-TW" sz="3200" dirty="0" err="1" smtClean="0">
                <a:latin typeface="標楷體" pitchFamily="65" charset="-120"/>
                <a:ea typeface="標楷體" pitchFamily="65" charset="-120"/>
              </a:rPr>
              <a:t>vs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評分標準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有明確目標，但沒有固定的規定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有明確步驟，但沒有強迫的時程表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任務型的小組討論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報告式的教師討論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社會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人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環境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//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群體產出手法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語言用於敘事以及溝通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經驗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(101</a:t>
            </a:r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學年度上學期</a:t>
            </a:r>
            <a:r>
              <a:rPr lang="en-US" altLang="zh-TW" dirty="0" smtClean="0">
                <a:latin typeface="標楷體" pitchFamily="65" charset="-120"/>
                <a:ea typeface="標楷體" pitchFamily="65" charset="-120"/>
              </a:rPr>
              <a:t>)</a:t>
            </a:r>
            <a:endParaRPr lang="zh-TW" altLang="en-US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版面配置區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66143581.jpg"/>
          <p:cNvPicPr>
            <a:picLocks noGrp="1" noChangeAspect="1"/>
          </p:cNvPicPr>
          <p:nvPr>
            <p:ph idx="4294967295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6000" contrast="-44000"/>
          </a:blip>
          <a:stretch>
            <a:fillRect/>
          </a:stretch>
        </p:blipFill>
        <p:spPr>
          <a:xfrm>
            <a:off x="0" y="-2908300"/>
            <a:ext cx="9144000" cy="13538200"/>
          </a:xfrm>
          <a:prstGeom prst="rect">
            <a:avLst/>
          </a:prstGeom>
          <a:ln>
            <a:noFill/>
          </a:ln>
          <a:effectLst>
            <a:outerShdw blurRad="977900" dist="50800" dir="5400000" algn="ctr" rotWithShape="0">
              <a:srgbClr val="000000">
                <a:alpha val="43137"/>
              </a:srgbClr>
            </a:outerShdw>
            <a:softEdge rad="112500"/>
          </a:effectLst>
        </p:spPr>
      </p:pic>
      <p:sp>
        <p:nvSpPr>
          <p:cNvPr id="8" name="文字方塊 7"/>
          <p:cNvSpPr txBox="1"/>
          <p:nvPr/>
        </p:nvSpPr>
        <p:spPr>
          <a:xfrm>
            <a:off x="1619672" y="3933056"/>
            <a:ext cx="806489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個人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學生作品 </a:t>
            </a:r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&amp;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 學生回饋單</a:t>
            </a:r>
            <a:endParaRPr lang="zh-TW" altLang="en-US" sz="36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dirty="0" smtClean="0"/>
              <a:t>投稿文章類型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zh-TW" altLang="en-US" dirty="0" smtClean="0"/>
              <a:t>純論文</a:t>
            </a:r>
            <a:endParaRPr lang="en-US" altLang="zh-TW" dirty="0" smtClean="0"/>
          </a:p>
          <a:p>
            <a:r>
              <a:rPr lang="zh-TW" altLang="en-US" dirty="0"/>
              <a:t>教案</a:t>
            </a:r>
            <a:r>
              <a:rPr lang="zh-TW" altLang="en-US" dirty="0" smtClean="0"/>
              <a:t>設計</a:t>
            </a:r>
            <a:endParaRPr lang="en-US" altLang="zh-TW" dirty="0" smtClean="0"/>
          </a:p>
          <a:p>
            <a:r>
              <a:rPr lang="zh-TW" altLang="en-US" dirty="0" smtClean="0"/>
              <a:t>教學法的驗證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5" name="內容版面配置區 14" descr="30961_4370574815266_440063445_n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970264" y="1600200"/>
            <a:ext cx="3394472" cy="4525963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投稿動機</a:t>
            </a:r>
            <a:endParaRPr lang="zh-TW" altLang="en-US" dirty="0"/>
          </a:p>
        </p:txBody>
      </p:sp>
      <p:pic>
        <p:nvPicPr>
          <p:cNvPr id="6" name="內容版面配置區 5" descr="WNC in brazil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2420888"/>
            <a:ext cx="4038600" cy="2683986"/>
          </a:xfrm>
        </p:spPr>
      </p:pic>
      <p:sp>
        <p:nvSpPr>
          <p:cNvPr id="7" name="內容版面配置區 6"/>
          <p:cNvSpPr>
            <a:spLocks noGrp="1"/>
          </p:cNvSpPr>
          <p:nvPr>
            <p:ph sz="half" idx="2"/>
          </p:nvPr>
        </p:nvSpPr>
        <p:spPr>
          <a:xfrm>
            <a:off x="395536" y="1711349"/>
            <a:ext cx="4038600" cy="4525963"/>
          </a:xfrm>
        </p:spPr>
        <p:txBody>
          <a:bodyPr/>
          <a:lstStyle/>
          <a:p>
            <a:r>
              <a:rPr lang="zh-TW" altLang="en-US" dirty="0" smtClean="0"/>
              <a:t>進修學位</a:t>
            </a:r>
            <a:endParaRPr lang="en-US" altLang="zh-TW" dirty="0" smtClean="0"/>
          </a:p>
          <a:p>
            <a:r>
              <a:rPr lang="zh-TW" altLang="en-US" dirty="0"/>
              <a:t>經驗分享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投稿過程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整理文獻</a:t>
            </a:r>
            <a:endParaRPr lang="en-US" altLang="zh-TW" dirty="0" smtClean="0"/>
          </a:p>
          <a:p>
            <a:r>
              <a:rPr lang="zh-TW" altLang="en-US" dirty="0" smtClean="0"/>
              <a:t>訂定大綱</a:t>
            </a:r>
            <a:endParaRPr lang="en-US" altLang="zh-TW" dirty="0" smtClean="0"/>
          </a:p>
          <a:p>
            <a:r>
              <a:rPr lang="zh-TW" altLang="en-US" dirty="0" smtClean="0"/>
              <a:t>撰寫草稿</a:t>
            </a:r>
            <a:endParaRPr lang="en-US" altLang="zh-TW" dirty="0" smtClean="0"/>
          </a:p>
          <a:p>
            <a:r>
              <a:rPr lang="zh-TW" altLang="en-US" dirty="0" smtClean="0"/>
              <a:t>修改</a:t>
            </a:r>
            <a:endParaRPr lang="en-US" altLang="zh-TW" dirty="0" smtClean="0"/>
          </a:p>
          <a:p>
            <a:r>
              <a:rPr lang="zh-TW" altLang="en-US" dirty="0" smtClean="0"/>
              <a:t>繳交</a:t>
            </a:r>
            <a:endParaRPr lang="zh-TW" altLang="en-US" dirty="0"/>
          </a:p>
        </p:txBody>
      </p:sp>
      <p:pic>
        <p:nvPicPr>
          <p:cNvPr id="4" name="圖片 3" descr="NY　scen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99384" y="1521296"/>
            <a:ext cx="3429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投稿注意事項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徵文主題</a:t>
            </a:r>
            <a:endParaRPr lang="en-US" altLang="zh-TW" dirty="0" smtClean="0"/>
          </a:p>
          <a:p>
            <a:r>
              <a:rPr lang="zh-TW" altLang="en-US" dirty="0"/>
              <a:t>特別</a:t>
            </a:r>
            <a:r>
              <a:rPr lang="zh-TW" altLang="en-US" dirty="0" smtClean="0"/>
              <a:t>說明</a:t>
            </a:r>
            <a:endParaRPr lang="en-US" altLang="zh-TW" dirty="0" smtClean="0"/>
          </a:p>
          <a:p>
            <a:r>
              <a:rPr lang="zh-TW" altLang="en-US" dirty="0" smtClean="0"/>
              <a:t>評分</a:t>
            </a:r>
            <a:r>
              <a:rPr lang="zh-TW" altLang="en-US" dirty="0"/>
              <a:t>標準</a:t>
            </a:r>
            <a:endParaRPr lang="en-US" altLang="zh-TW" dirty="0" smtClean="0"/>
          </a:p>
          <a:p>
            <a:r>
              <a:rPr lang="zh-TW" altLang="en-US" dirty="0" smtClean="0"/>
              <a:t>主辦單位</a:t>
            </a:r>
            <a:endParaRPr lang="en-US" altLang="zh-TW" dirty="0" smtClean="0"/>
          </a:p>
          <a:p>
            <a:r>
              <a:rPr lang="zh-TW" altLang="en-US" dirty="0"/>
              <a:t>文章</a:t>
            </a:r>
            <a:r>
              <a:rPr lang="zh-TW" altLang="en-US" dirty="0" smtClean="0"/>
              <a:t>長度</a:t>
            </a:r>
            <a:endParaRPr lang="en-US" altLang="zh-TW" dirty="0" smtClean="0"/>
          </a:p>
          <a:p>
            <a:r>
              <a:rPr lang="zh-TW" altLang="en-US" dirty="0" smtClean="0"/>
              <a:t>體例</a:t>
            </a:r>
            <a:endParaRPr lang="en-US" altLang="zh-TW" dirty="0" smtClean="0"/>
          </a:p>
          <a:p>
            <a:r>
              <a:rPr lang="zh-TW" altLang="en-US" dirty="0"/>
              <a:t>審查制度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4" name="圖片 3" descr="cono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779912" y="1844824"/>
            <a:ext cx="4572000" cy="3429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-612576" y="620688"/>
            <a:ext cx="10297144" cy="1152128"/>
          </a:xfrm>
        </p:spPr>
        <p:txBody>
          <a:bodyPr>
            <a:normAutofit fontScale="90000"/>
          </a:bodyPr>
          <a:lstStyle/>
          <a:p>
            <a:r>
              <a:rPr lang="zh-TW" altLang="en-US" dirty="0" smtClean="0"/>
              <a:t>世界很大 ，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總是會有一群人正在做你想的事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None/>
            </a:pPr>
            <a:r>
              <a:rPr lang="zh-TW" altLang="en-US" sz="2800" b="1" dirty="0" smtClean="0"/>
              <a:t> </a:t>
            </a:r>
            <a:r>
              <a:rPr lang="en-US" altLang="zh-TW" sz="2800" b="1" dirty="0" smtClean="0"/>
              <a:t>6</a:t>
            </a:r>
            <a:r>
              <a:rPr lang="en-US" altLang="zh-TW" sz="2800" b="1" dirty="0"/>
              <a:t>.</a:t>
            </a:r>
            <a:r>
              <a:rPr lang="zh-TW" altLang="zh-TW" sz="2800" b="1" dirty="0"/>
              <a:t>藝術與文化創意教學</a:t>
            </a:r>
            <a:r>
              <a:rPr lang="en-US" altLang="zh-TW" sz="2800" dirty="0"/>
              <a:t/>
            </a:r>
            <a:br>
              <a:rPr lang="en-US" altLang="zh-TW" sz="2800" dirty="0"/>
            </a:b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</a:rPr>
              <a:t>藝術可以結合生活，成為常民文化</a:t>
            </a:r>
            <a:r>
              <a:rPr lang="en-US" altLang="zh-TW" sz="2800" b="1" dirty="0">
                <a:solidFill>
                  <a:schemeClr val="accent6">
                    <a:lumMod val="75000"/>
                  </a:schemeClr>
                </a:solidFill>
              </a:rPr>
              <a:t>(folk culture)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</a:rPr>
              <a:t>中不可或缺的一環。</a:t>
            </a:r>
            <a:r>
              <a:rPr lang="zh-TW" altLang="zh-TW" sz="2800" dirty="0"/>
              <a:t>論壇與研討會的舉辦，除了累積學術研究成果外，很重要的功能是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</a:rPr>
              <a:t>思索</a:t>
            </a:r>
            <a:r>
              <a:rPr lang="zh-TW" altLang="zh-TW" sz="2800" b="1" u="sng" dirty="0">
                <a:solidFill>
                  <a:schemeClr val="accent6">
                    <a:lumMod val="75000"/>
                  </a:schemeClr>
                </a:solidFill>
              </a:rPr>
              <a:t>藝術、文化、創新</a:t>
            </a:r>
            <a:r>
              <a:rPr lang="zh-TW" altLang="zh-TW" sz="2800" b="1" dirty="0">
                <a:solidFill>
                  <a:schemeClr val="accent6">
                    <a:lumMod val="75000"/>
                  </a:schemeClr>
                </a:solidFill>
              </a:rPr>
              <a:t>三種概念的有機結合。反應在課程與教學中，可能激發那些火花，促進哪些心靈與多元創意的誕生，可能需要突破的困境又會是什麼</a:t>
            </a:r>
            <a:r>
              <a:rPr lang="zh-TW" altLang="zh-TW" sz="2800" dirty="0"/>
              <a:t>，這些都是本子題的徵稿內涵；希望透過這些議題，結合理論與實務界對於上述議題的研發成果，落實在教育與社會文化的實質內容上，相信是別具意義的。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:\2013 生活照\2012\12_08 before the school year\113___08\IMG_11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332656"/>
            <a:ext cx="3394472" cy="4525963"/>
          </a:xfrm>
          <a:prstGeom prst="rect">
            <a:avLst/>
          </a:prstGeom>
          <a:noFill/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solidFill>
            <a:srgbClr val="73DA3A"/>
          </a:solidFill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要先感謝我的高三英文老師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" name="圖片版面配置區 7"/>
          <p:cNvSpPr>
            <a:spLocks noGrp="1"/>
          </p:cNvSpPr>
          <p:nvPr>
            <p:ph type="pic" idx="1"/>
          </p:nvPr>
        </p:nvSpPr>
        <p:spPr/>
      </p:sp>
      <p:sp>
        <p:nvSpPr>
          <p:cNvPr id="9" name="文字版面配置區 8"/>
          <p:cNvSpPr>
            <a:spLocks noGrp="1"/>
          </p:cNvSpPr>
          <p:nvPr>
            <p:ph type="body" sz="half" idx="2"/>
          </p:nvPr>
        </p:nvSpPr>
        <p:spPr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r>
              <a:rPr lang="zh-TW" altLang="en-US" sz="2800" dirty="0" smtClean="0">
                <a:latin typeface="標楷體" pitchFamily="65" charset="-120"/>
                <a:ea typeface="標楷體" pitchFamily="65" charset="-120"/>
              </a:rPr>
              <a:t>帶我們讀了很多，也討論了很多。</a:t>
            </a:r>
            <a:endParaRPr lang="zh-TW" altLang="en-US" sz="28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“</a:t>
            </a:r>
            <a:r>
              <a:rPr lang="zh-TW" altLang="en-US" dirty="0" smtClean="0"/>
              <a:t>當然，每個人都可以做研究</a:t>
            </a:r>
            <a:r>
              <a:rPr lang="en-US" altLang="zh-TW" dirty="0" smtClean="0"/>
              <a:t>!”</a:t>
            </a:r>
            <a:endParaRPr lang="zh-TW" altLang="en-US" dirty="0"/>
          </a:p>
        </p:txBody>
      </p:sp>
      <p:pic>
        <p:nvPicPr>
          <p:cNvPr id="5" name="內容版面配置區 4" descr="322ko00-R1-E024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06172" y="1600200"/>
            <a:ext cx="6931655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“</a:t>
            </a:r>
            <a:r>
              <a:rPr lang="zh-TW" altLang="en-US" dirty="0" smtClean="0"/>
              <a:t>城市與人</a:t>
            </a:r>
            <a:r>
              <a:rPr lang="en-US" altLang="zh-TW" dirty="0" smtClean="0"/>
              <a:t>”</a:t>
            </a:r>
            <a:endParaRPr lang="zh-TW" altLang="en-US" dirty="0"/>
          </a:p>
        </p:txBody>
      </p:sp>
      <p:pic>
        <p:nvPicPr>
          <p:cNvPr id="4" name="內容版面配置區 3" descr="nyu beautification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21755" y="1639341"/>
            <a:ext cx="6700489" cy="452596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 descr="IMG_16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1446039" y="5157192"/>
            <a:ext cx="461665" cy="1152128"/>
          </a:xfrm>
          <a:prstGeom prst="rect">
            <a:avLst/>
          </a:prstGeom>
          <a:solidFill>
            <a:schemeClr val="tx1"/>
          </a:solidFill>
        </p:spPr>
        <p:txBody>
          <a:bodyPr vert="eaVert" wrap="square" rtlCol="0">
            <a:spAutoFit/>
          </a:bodyPr>
          <a:lstStyle/>
          <a:p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2814192" y="5597624"/>
            <a:ext cx="461665" cy="999728"/>
          </a:xfrm>
          <a:prstGeom prst="rect">
            <a:avLst/>
          </a:prstGeom>
          <a:solidFill>
            <a:schemeClr val="tx1"/>
          </a:solidFill>
        </p:spPr>
        <p:txBody>
          <a:bodyPr vert="eaVert" wrap="square" rtlCol="0">
            <a:spAutoFit/>
          </a:bodyPr>
          <a:lstStyle/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661435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3098"/>
            <a:ext cx="4354241" cy="6446262"/>
          </a:xfrm>
        </p:spPr>
      </p:pic>
      <p:sp>
        <p:nvSpPr>
          <p:cNvPr id="6" name="圓角矩形 5"/>
          <p:cNvSpPr/>
          <p:nvPr/>
        </p:nvSpPr>
        <p:spPr>
          <a:xfrm>
            <a:off x="4067944" y="4149080"/>
            <a:ext cx="1224136" cy="1008112"/>
          </a:xfrm>
          <a:prstGeom prst="round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139952" y="4079974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老師們在辦公室大多默默地在備課以及出考卷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圓角矩形 10"/>
          <p:cNvSpPr/>
          <p:nvPr/>
        </p:nvSpPr>
        <p:spPr>
          <a:xfrm>
            <a:off x="0" y="2708920"/>
            <a:ext cx="4752528" cy="648072"/>
          </a:xfrm>
          <a:prstGeom prst="round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圓角矩形 5"/>
          <p:cNvSpPr/>
          <p:nvPr/>
        </p:nvSpPr>
        <p:spPr>
          <a:xfrm>
            <a:off x="4067944" y="4149080"/>
            <a:ext cx="1224136" cy="1008112"/>
          </a:xfrm>
          <a:prstGeom prst="round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" name="內容版面配置區 7" descr="661435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8639" y="271189"/>
            <a:ext cx="7979745" cy="5390059"/>
          </a:xfrm>
        </p:spPr>
      </p:pic>
      <p:sp>
        <p:nvSpPr>
          <p:cNvPr id="10" name="文字方塊 9"/>
          <p:cNvSpPr txBox="1"/>
          <p:nvPr/>
        </p:nvSpPr>
        <p:spPr>
          <a:xfrm>
            <a:off x="5148064" y="5445224"/>
            <a:ext cx="59046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                                是另一種風景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12" name="圓角矩形 11"/>
          <p:cNvSpPr/>
          <p:nvPr/>
        </p:nvSpPr>
        <p:spPr>
          <a:xfrm>
            <a:off x="2699792" y="5373216"/>
            <a:ext cx="5184576" cy="584448"/>
          </a:xfrm>
          <a:prstGeom prst="round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3239344" y="5445224"/>
            <a:ext cx="59046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學生或畢業生的出現時                                  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 descr="661435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223098"/>
            <a:ext cx="4354241" cy="6446262"/>
          </a:xfrm>
        </p:spPr>
      </p:pic>
      <p:sp>
        <p:nvSpPr>
          <p:cNvPr id="6" name="圓角矩形 5"/>
          <p:cNvSpPr/>
          <p:nvPr/>
        </p:nvSpPr>
        <p:spPr>
          <a:xfrm>
            <a:off x="4067944" y="4149080"/>
            <a:ext cx="1224136" cy="1008112"/>
          </a:xfrm>
          <a:prstGeom prst="roundRect">
            <a:avLst/>
          </a:prstGeom>
          <a:solidFill>
            <a:schemeClr val="bg1">
              <a:lumMod val="95000"/>
              <a:alpha val="67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文字方塊 4"/>
          <p:cNvSpPr txBox="1"/>
          <p:nvPr/>
        </p:nvSpPr>
        <p:spPr>
          <a:xfrm>
            <a:off x="4427984" y="4149080"/>
            <a:ext cx="51125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/>
              <a:t>沒有學生的時候                     老師們彼此守護</a:t>
            </a:r>
            <a:endParaRPr lang="zh-TW" alt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66143581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  <a:lum bright="16000" contrast="-44000"/>
          </a:blip>
          <a:stretch>
            <a:fillRect/>
          </a:stretch>
        </p:blipFill>
        <p:spPr>
          <a:xfrm>
            <a:off x="0" y="-2905463"/>
            <a:ext cx="9143999" cy="13537289"/>
          </a:xfrm>
          <a:prstGeom prst="rect">
            <a:avLst/>
          </a:prstGeom>
          <a:ln>
            <a:noFill/>
          </a:ln>
          <a:effectLst>
            <a:outerShdw blurRad="977900" dist="50800" dir="5400000" algn="ctr" rotWithShape="0">
              <a:srgbClr val="000000">
                <a:alpha val="43137"/>
              </a:srgbClr>
            </a:outerShdw>
            <a:softEdge rad="112500"/>
          </a:effectLst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>
                <a:latin typeface="標楷體" pitchFamily="65" charset="-120"/>
                <a:ea typeface="標楷體" pitchFamily="65" charset="-120"/>
              </a:rPr>
              <a:t>經驗</a:t>
            </a:r>
            <a:r>
              <a:rPr lang="en-US" altLang="zh-TW" dirty="0" smtClean="0"/>
              <a:t>(101</a:t>
            </a:r>
            <a:r>
              <a:rPr lang="zh-TW" altLang="en-US" dirty="0" smtClean="0"/>
              <a:t>學年度上學期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8" name="文字方塊 7"/>
          <p:cNvSpPr txBox="1"/>
          <p:nvPr/>
        </p:nvSpPr>
        <p:spPr>
          <a:xfrm>
            <a:off x="467544" y="1628800"/>
            <a:ext cx="8064896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*第十四屆行動研究佳作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:</a:t>
            </a:r>
          </a:p>
          <a:p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英語選修課還可以做些甚麼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? </a:t>
            </a: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談創意寫作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”</a:t>
            </a:r>
          </a:p>
          <a:p>
            <a:pPr>
              <a:buNone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方向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製造新聞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*第二十九屆 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越界與連結：課程發展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多元文化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sz="3000" dirty="0" smtClean="0">
                <a:latin typeface="標楷體" pitchFamily="65" charset="-120"/>
                <a:ea typeface="標楷體" pitchFamily="65" charset="-120"/>
              </a:rPr>
              <a:t>科學科技的創新與整合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研討會發表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</a:t>
            </a:r>
            <a:endParaRPr lang="en-US" altLang="zh-TW" sz="3000" dirty="0" smtClean="0">
              <a:latin typeface="標楷體" pitchFamily="65" charset="-120"/>
              <a:ea typeface="標楷體" pitchFamily="65" charset="-120"/>
            </a:endParaRPr>
          </a:p>
          <a:p>
            <a:pPr>
              <a:buNone/>
            </a:pP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“</a:t>
            </a:r>
            <a:r>
              <a:rPr lang="zh-TW" altLang="zh-TW" sz="3000" b="1" dirty="0" smtClean="0">
                <a:latin typeface="標楷體" pitchFamily="65" charset="-120"/>
                <a:ea typeface="標楷體" pitchFamily="65" charset="-120"/>
              </a:rPr>
              <a:t>觀念藝術下的環境教育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—</a:t>
            </a:r>
          </a:p>
          <a:p>
            <a:pPr>
              <a:buNone/>
            </a:pPr>
            <a:r>
              <a:rPr lang="zh-TW" altLang="en-US" sz="3000" b="1" dirty="0" smtClean="0">
                <a:latin typeface="標楷體" pitchFamily="65" charset="-120"/>
                <a:ea typeface="標楷體" pitchFamily="65" charset="-120"/>
              </a:rPr>
              <a:t>           </a:t>
            </a:r>
            <a:r>
              <a:rPr lang="zh-TW" altLang="zh-TW" sz="3000" b="1" dirty="0" smtClean="0">
                <a:latin typeface="標楷體" pitchFamily="65" charset="-120"/>
                <a:ea typeface="標楷體" pitchFamily="65" charset="-120"/>
              </a:rPr>
              <a:t>談行動參與豐富英語學習經驗</a:t>
            </a:r>
            <a:r>
              <a:rPr lang="en-US" altLang="zh-TW" sz="3000" b="1" dirty="0" smtClean="0">
                <a:latin typeface="標楷體" pitchFamily="65" charset="-120"/>
                <a:ea typeface="標楷體" pitchFamily="65" charset="-120"/>
              </a:rPr>
              <a:t>”</a:t>
            </a:r>
          </a:p>
          <a:p>
            <a:pPr>
              <a:buNone/>
            </a:pP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   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(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方向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: </a:t>
            </a:r>
            <a:r>
              <a:rPr lang="zh-TW" altLang="en-US" sz="3000" dirty="0" smtClean="0">
                <a:latin typeface="標楷體" pitchFamily="65" charset="-120"/>
                <a:ea typeface="標楷體" pitchFamily="65" charset="-120"/>
              </a:rPr>
              <a:t>行動</a:t>
            </a:r>
            <a:r>
              <a:rPr lang="en-US" altLang="zh-TW" sz="3000" dirty="0" smtClean="0">
                <a:latin typeface="標楷體" pitchFamily="65" charset="-120"/>
                <a:ea typeface="標楷體" pitchFamily="65" charset="-120"/>
              </a:rPr>
              <a:t>)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285</Words>
  <Application>Microsoft Office PowerPoint</Application>
  <PresentationFormat>如螢幕大小 (4:3)</PresentationFormat>
  <Paragraphs>51</Paragraphs>
  <Slides>16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7" baseType="lpstr">
      <vt:lpstr>Office 佈景主題</vt:lpstr>
      <vt:lpstr>投影片 1</vt:lpstr>
      <vt:lpstr>要先感謝我的高三英文老師</vt:lpstr>
      <vt:lpstr>“當然，每個人都可以做研究!”</vt:lpstr>
      <vt:lpstr>“城市與人”</vt:lpstr>
      <vt:lpstr>投影片 5</vt:lpstr>
      <vt:lpstr>投影片 6</vt:lpstr>
      <vt:lpstr>投影片 7</vt:lpstr>
      <vt:lpstr>投影片 8</vt:lpstr>
      <vt:lpstr>經驗(101學年度上學期)</vt:lpstr>
      <vt:lpstr>經驗(101學年度上學期)</vt:lpstr>
      <vt:lpstr>經驗(101學年度上學期)</vt:lpstr>
      <vt:lpstr>投稿文章類型 </vt:lpstr>
      <vt:lpstr>投稿動機</vt:lpstr>
      <vt:lpstr>投稿過程</vt:lpstr>
      <vt:lpstr>投稿注意事項</vt:lpstr>
      <vt:lpstr>世界很大 ， 總是會有一群人正在做你想的事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chieh</dc:creator>
  <cp:lastModifiedBy>chieh</cp:lastModifiedBy>
  <cp:revision>56</cp:revision>
  <dcterms:created xsi:type="dcterms:W3CDTF">2013-08-25T15:34:13Z</dcterms:created>
  <dcterms:modified xsi:type="dcterms:W3CDTF">2013-09-06T13:59:15Z</dcterms:modified>
</cp:coreProperties>
</file>