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80" r:id="rId5"/>
    <p:sldId id="279" r:id="rId6"/>
    <p:sldId id="274" r:id="rId7"/>
    <p:sldId id="277" r:id="rId8"/>
    <p:sldId id="278" r:id="rId9"/>
    <p:sldId id="281" r:id="rId10"/>
    <p:sldId id="28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5050"/>
    <a:srgbClr val="FF66FF"/>
    <a:srgbClr val="99FF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970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209DC4D6-251A-4E32-9F58-5EF63A864BC7}" type="datetimeFigureOut">
              <a:rPr lang="en-US" altLang="zh-TW" smtClean="0"/>
              <a:pPr/>
              <a:t>10/9/2013</a:t>
            </a:fld>
            <a:endParaRPr lang="zh-TW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8457CA08-D0DF-4B92-803D-2F678DDCE254}" type="slidenum">
              <a:rPr lang="zh-TW" smtClean="0"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3594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FE1E7E57-1F10-4268-99D2-CEDBAC6DAB5A}" type="datetimeFigureOut">
              <a:rPr lang="zh-TW" altLang="en-US"/>
              <a:pPr/>
              <a:t>2013/10/9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1D2386A3-2E31-4C9B-B0BE-45709ADB9841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302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10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2</a:t>
            </a:fld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3</a:t>
            </a:fld>
            <a:endParaRPr 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4</a:t>
            </a:fld>
            <a:endParaRPr 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5</a:t>
            </a:fld>
            <a:endParaRPr 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6</a:t>
            </a:fld>
            <a:endParaRPr 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7</a:t>
            </a:fld>
            <a:endParaRPr 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8</a:t>
            </a:fld>
            <a:endParaRPr 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altLang="zh-TW" smtClean="0"/>
              <a:pPr/>
              <a:t>9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1486408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 hasCustomPrompt="1"/>
          </p:nvPr>
        </p:nvSpPr>
        <p:spPr>
          <a:xfrm>
            <a:off x="1432560" y="2900536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dirty="0" smtClean="0"/>
              <a:t>按一下以編輯副標題樣式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班級、座號、作者姓名</a:t>
            </a:r>
            <a:r>
              <a:rPr lang="en-US" altLang="zh-TW" dirty="0" smtClean="0"/>
              <a:t>)</a:t>
            </a:r>
            <a:endParaRPr lang="zh-TW" dirty="0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zh-TW">
                <a:solidFill>
                  <a:srgbClr val="FFFFFF"/>
                </a:solidFill>
              </a:rPr>
              <a:pPr/>
              <a:t>‹#›</a:t>
            </a:fld>
            <a:endParaRPr 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323528" y="4077072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" name="圖片 10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23528" y="3717032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  <a:extLst/>
          </a:lstStyle>
          <a:p>
            <a:fld id="{E5C7EF4D-DD50-400C-9F04-EB20CB99416E}" type="slidenum">
              <a:rPr lang="en-US" altLang="zh-TW" smtClean="0">
                <a:solidFill>
                  <a:schemeClr val="tx2"/>
                </a:solidFill>
              </a:rPr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  <a:extLst/>
          </a:lstStyle>
          <a:p>
            <a:fld id="{A86442B7-F7A6-44F5-A940-BF91B5A1AE3C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pic>
        <p:nvPicPr>
          <p:cNvPr id="11" name="圖片 10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619672" y="332656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 userDrawn="1"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291802"/>
          </a:xfrm>
        </p:spPr>
        <p:txBody>
          <a:bodyPr/>
          <a:lstStyle>
            <a:extLst/>
          </a:lstStyle>
          <a:p>
            <a:endParaRPr lang="zh-TW" altLang="en-US" dirty="0" smtClean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291802"/>
          </a:xfrm>
        </p:spPr>
        <p:txBody>
          <a:bodyPr/>
          <a:lstStyle>
            <a:lvl1pPr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  <a:extLst/>
          </a:lstStyle>
          <a:p>
            <a:fld id="{A86442B7-F7A6-44F5-A940-BF91B5A1AE3C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11560" y="4149080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圖片 12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11560" y="3789040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 userDrawn="1"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620688"/>
            <a:ext cx="3657600" cy="5566752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620688"/>
            <a:ext cx="3657600" cy="5566752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291802"/>
          </a:xfrm>
        </p:spPr>
        <p:txBody>
          <a:bodyPr/>
          <a:lstStyle>
            <a:extLst/>
          </a:lstStyle>
          <a:p>
            <a:endParaRPr lang="zh-TW" altLang="en-US" dirty="0" smtClean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291802"/>
          </a:xfrm>
        </p:spPr>
        <p:txBody>
          <a:bodyPr/>
          <a:lstStyle>
            <a:lvl1pPr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  <a:extLst/>
          </a:lstStyle>
          <a:p>
            <a:fld id="{A86442B7-F7A6-44F5-A940-BF91B5A1AE3C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  <p:sp>
        <p:nvSpPr>
          <p:cNvPr id="17" name="文字方塊 16"/>
          <p:cNvSpPr txBox="1"/>
          <p:nvPr userDrawn="1"/>
        </p:nvSpPr>
        <p:spPr>
          <a:xfrm>
            <a:off x="611560" y="4149080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圖片 12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11560" y="3789040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lang="zh-TW"/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107504" y="4226510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圖片 9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4978" y="3902674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altLang="zh-TW" smtClean="0">
                <a:solidFill>
                  <a:schemeClr val="tx2"/>
                </a:solidFill>
              </a:rPr>
              <a:pPr/>
              <a:t>‹#›</a:t>
            </a:fld>
            <a:endParaRPr lang="zh-TW" alt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691680" y="1052736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hape 2"/>
          <p:cNvSpPr>
            <a:spLocks noGrp="1"/>
          </p:cNvSpPr>
          <p:nvPr>
            <p:ph type="pic" idx="1"/>
          </p:nvPr>
        </p:nvSpPr>
        <p:spPr>
          <a:xfrm>
            <a:off x="1767880" y="112893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8" name="Flowchart: Process 8"/>
          <p:cNvSpPr/>
          <p:nvPr userDrawn="1"/>
        </p:nvSpPr>
        <p:spPr>
          <a:xfrm rot="19468671">
            <a:off x="1326405" y="940277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chemeClr val="bg2">
                <a:lumMod val="60000"/>
                <a:lumOff val="40000"/>
              </a:scheme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Flowchart: Process 9"/>
          <p:cNvSpPr/>
          <p:nvPr userDrawn="1"/>
        </p:nvSpPr>
        <p:spPr>
          <a:xfrm rot="2103354" flipH="1">
            <a:off x="5933347" y="922722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chemeClr val="bg2">
                <a:lumMod val="60000"/>
                <a:lumOff val="40000"/>
              </a:scheme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Shape 3"/>
          <p:cNvSpPr>
            <a:spLocks noGrp="1"/>
          </p:cNvSpPr>
          <p:nvPr>
            <p:ph type="body" sz="half" idx="2"/>
          </p:nvPr>
        </p:nvSpPr>
        <p:spPr>
          <a:xfrm>
            <a:off x="1767880" y="4786536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Shape 1"/>
          <p:cNvSpPr>
            <a:spLocks noGrp="1"/>
          </p:cNvSpPr>
          <p:nvPr>
            <p:ph type="title"/>
          </p:nvPr>
        </p:nvSpPr>
        <p:spPr>
          <a:xfrm>
            <a:off x="6444208" y="1066800"/>
            <a:ext cx="2304256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611560" y="4149080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圖片 6" descr="校徽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611560" y="3789040"/>
            <a:ext cx="36000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291802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291802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C7EF4D-DD50-400C-9F04-EB20CB99416E}" type="slidenum">
              <a:rPr lang="en-US" altLang="zh-TW" smtClean="0">
                <a:solidFill>
                  <a:schemeClr val="tx2"/>
                </a:solidFill>
              </a:rPr>
              <a:pPr/>
              <a:t>‹#›</a:t>
            </a:fld>
            <a:endParaRPr lang="en-US" alt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611560" y="4149080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accent6">
                    <a:lumMod val="50000"/>
                  </a:schemeClr>
                </a:solidFill>
              </a:rPr>
              <a:t>圖書館工作報告</a:t>
            </a:r>
            <a:endParaRPr lang="zh-TW" alt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4" name="圖片 13" descr="校徽s.png"/>
          <p:cNvPicPr>
            <a:picLocks noChangeAspect="1"/>
          </p:cNvPicPr>
          <p:nvPr userDrawn="1"/>
        </p:nvPicPr>
        <p:blipFill>
          <a:blip r:embed="rId12" cstate="screen"/>
          <a:stretch>
            <a:fillRect/>
          </a:stretch>
        </p:blipFill>
        <p:spPr>
          <a:xfrm>
            <a:off x="611560" y="3789040"/>
            <a:ext cx="360000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94" r:id="rId5"/>
    <p:sldLayoutId id="2147483687" r:id="rId6"/>
    <p:sldLayoutId id="2147483688" r:id="rId7"/>
    <p:sldLayoutId id="2147483693" r:id="rId8"/>
    <p:sldLayoutId id="2147483689" r:id="rId9"/>
    <p:sldLayoutId id="2147483691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</a:rPr>
              <a:t>讀書會運作</a:t>
            </a:r>
            <a:r>
              <a:rPr lang="zh-TW" altLang="zh-TW" dirty="0" smtClean="0">
                <a:effectLst/>
              </a:rPr>
              <a:t>模式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zh-TW" altLang="zh-TW" sz="3200" dirty="0">
                <a:effectLst/>
              </a:rPr>
              <a:t>─以「生命中美好的缺憾」為例</a:t>
            </a:r>
            <a:endParaRPr lang="zh-TW" sz="32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book_stack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156176" y="4365104"/>
            <a:ext cx="238125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曼陀羅九宮格</a:t>
            </a:r>
            <a:endParaRPr lang="zh-TW" altLang="en-US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69215"/>
              </p:ext>
            </p:extLst>
          </p:nvPr>
        </p:nvGraphicFramePr>
        <p:xfrm>
          <a:off x="1763691" y="1447800"/>
          <a:ext cx="6768747" cy="5112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083"/>
                <a:gridCol w="752083"/>
                <a:gridCol w="752083"/>
                <a:gridCol w="752083"/>
                <a:gridCol w="752083"/>
                <a:gridCol w="752083"/>
                <a:gridCol w="752083"/>
                <a:gridCol w="752083"/>
                <a:gridCol w="752083"/>
              </a:tblGrid>
              <a:tr h="556171">
                <a:tc>
                  <a:txBody>
                    <a:bodyPr/>
                    <a:lstStyle/>
                    <a:p>
                      <a:r>
                        <a:rPr lang="zh-TW" altLang="en-US" sz="800" dirty="0" smtClean="0"/>
                        <a:t>人會死在生命中途，甚至句子的中途</a:t>
                      </a:r>
                      <a:endParaRPr lang="zh-TW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彼得萬豪頓</a:t>
                      </a:r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/>
                        <a:t>莊嚴的痛苦</a:t>
                      </a:r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莊嚴的痛苦</a:t>
                      </a:r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/>
                        <a:t>生命中的美好缺憾</a:t>
                      </a:r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71"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18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閱讀策略─故事</a:t>
            </a:r>
            <a:r>
              <a:rPr lang="zh-TW" altLang="en-US" dirty="0" smtClean="0"/>
              <a:t>文本分析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dirty="0" smtClean="0"/>
              <a:t>心智圖</a:t>
            </a:r>
            <a:endParaRPr lang="en-US" altLang="zh-TW" dirty="0" smtClean="0"/>
          </a:p>
          <a:p>
            <a:pPr>
              <a:spcBef>
                <a:spcPts val="1800"/>
              </a:spcBef>
            </a:pPr>
            <a:r>
              <a:rPr lang="zh-TW" altLang="en-US" dirty="0" smtClean="0"/>
              <a:t>曼陀羅思考法</a:t>
            </a:r>
            <a:endParaRPr lang="en-US" altLang="zh-TW" dirty="0" smtClean="0"/>
          </a:p>
          <a:p>
            <a:pPr>
              <a:spcBef>
                <a:spcPts val="1800"/>
              </a:spcBef>
            </a:pPr>
            <a:r>
              <a:rPr lang="zh-TW" altLang="en-US" dirty="0" smtClean="0"/>
              <a:t>魚骨圖</a:t>
            </a:r>
            <a:endParaRPr lang="en-US" altLang="zh-TW" dirty="0" smtClean="0"/>
          </a:p>
          <a:p>
            <a:pPr>
              <a:spcBef>
                <a:spcPts val="1800"/>
              </a:spcBef>
            </a:pPr>
            <a:r>
              <a:rPr lang="zh-TW" altLang="en-US" dirty="0" smtClean="0"/>
              <a:t>故事線</a:t>
            </a:r>
            <a:r>
              <a:rPr lang="en-US" altLang="zh-TW" dirty="0" smtClean="0"/>
              <a:t>(</a:t>
            </a:r>
            <a:r>
              <a:rPr lang="zh-TW" altLang="en-US" dirty="0" smtClean="0"/>
              <a:t>情節心電圖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故事文本分析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「</a:t>
            </a:r>
            <a:r>
              <a:rPr lang="en-US" altLang="zh-TW" b="1" dirty="0"/>
              <a:t>5W1H</a:t>
            </a:r>
            <a:r>
              <a:rPr lang="zh-TW" altLang="zh-TW" b="1" dirty="0"/>
              <a:t>」閱讀</a:t>
            </a:r>
            <a:r>
              <a:rPr lang="zh-TW" altLang="zh-TW" b="1" dirty="0" smtClean="0"/>
              <a:t>技巧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六何法</a:t>
            </a:r>
            <a:r>
              <a:rPr lang="en-US" altLang="zh-TW" b="1" dirty="0" smtClean="0"/>
              <a:t>)</a:t>
            </a:r>
            <a:endParaRPr lang="zh-TW" altLang="zh-TW" dirty="0"/>
          </a:p>
          <a:p>
            <a:pPr lvl="1"/>
            <a:r>
              <a:rPr lang="en-US" altLang="zh-TW" dirty="0" smtClean="0">
                <a:sym typeface="Wingdings 2"/>
              </a:rPr>
              <a:t></a:t>
            </a:r>
            <a:r>
              <a:rPr lang="en-US" altLang="zh-TW" dirty="0"/>
              <a:t>who </a:t>
            </a:r>
            <a:r>
              <a:rPr lang="zh-TW" altLang="zh-TW" dirty="0"/>
              <a:t>→ 誰（人物、主角）</a:t>
            </a:r>
            <a:r>
              <a:rPr lang="en-US" altLang="zh-TW" dirty="0"/>
              <a:t>       </a:t>
            </a:r>
            <a:endParaRPr lang="zh-TW" altLang="zh-TW" dirty="0"/>
          </a:p>
          <a:p>
            <a:pPr lvl="1"/>
            <a:r>
              <a:rPr lang="en-US" altLang="zh-TW" dirty="0" smtClean="0">
                <a:sym typeface="Wingdings 2"/>
              </a:rPr>
              <a:t></a:t>
            </a:r>
            <a:r>
              <a:rPr lang="en-US" altLang="zh-TW" dirty="0"/>
              <a:t>where </a:t>
            </a:r>
            <a:r>
              <a:rPr lang="zh-TW" altLang="zh-TW" dirty="0"/>
              <a:t>→在哪裡（地方）</a:t>
            </a:r>
          </a:p>
          <a:p>
            <a:pPr lvl="1"/>
            <a:r>
              <a:rPr lang="en-US" altLang="zh-TW" dirty="0" smtClean="0">
                <a:sym typeface="Wingdings 2"/>
              </a:rPr>
              <a:t></a:t>
            </a:r>
            <a:r>
              <a:rPr lang="en-US" altLang="zh-TW" dirty="0"/>
              <a:t>when </a:t>
            </a:r>
            <a:r>
              <a:rPr lang="zh-TW" altLang="zh-TW" dirty="0"/>
              <a:t>→ 何時（時間、日期）</a:t>
            </a:r>
          </a:p>
          <a:p>
            <a:pPr lvl="1"/>
            <a:r>
              <a:rPr lang="en-US" altLang="zh-TW" dirty="0" smtClean="0">
                <a:sym typeface="Wingdings 2"/>
              </a:rPr>
              <a:t></a:t>
            </a:r>
            <a:r>
              <a:rPr lang="en-US" altLang="zh-TW" dirty="0"/>
              <a:t>what </a:t>
            </a:r>
            <a:r>
              <a:rPr lang="zh-TW" altLang="zh-TW" dirty="0"/>
              <a:t>→ 什麼事（事情）</a:t>
            </a:r>
          </a:p>
          <a:p>
            <a:pPr lvl="1"/>
            <a:r>
              <a:rPr lang="en-US" altLang="zh-TW" dirty="0" smtClean="0">
                <a:sym typeface="Wingdings 2"/>
              </a:rPr>
              <a:t></a:t>
            </a:r>
            <a:r>
              <a:rPr lang="en-US" altLang="zh-TW" dirty="0"/>
              <a:t>why </a:t>
            </a:r>
            <a:r>
              <a:rPr lang="zh-TW" altLang="zh-TW" dirty="0"/>
              <a:t>→ 為什麼（原因）</a:t>
            </a:r>
          </a:p>
          <a:p>
            <a:pPr lvl="1"/>
            <a:r>
              <a:rPr lang="en-US" altLang="zh-TW" dirty="0" smtClean="0">
                <a:sym typeface="Wingdings 2"/>
              </a:rPr>
              <a:t></a:t>
            </a:r>
            <a:r>
              <a:rPr lang="en-US" altLang="zh-TW" dirty="0" smtClean="0"/>
              <a:t>how </a:t>
            </a:r>
            <a:r>
              <a:rPr lang="zh-TW" altLang="zh-TW" dirty="0"/>
              <a:t>→ 如何（方法</a:t>
            </a:r>
            <a:r>
              <a:rPr lang="zh-TW" altLang="zh-TW" dirty="0" smtClean="0"/>
              <a:t>）</a:t>
            </a:r>
            <a:endParaRPr lang="zh-TW" altLang="zh-TW" dirty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19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曼陀羅思考法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dirty="0" smtClean="0"/>
              <a:t>一種</a:t>
            </a:r>
            <a:r>
              <a:rPr lang="zh-TW" altLang="en-US" dirty="0"/>
              <a:t>有助擴散性思維的思考</a:t>
            </a:r>
            <a:r>
              <a:rPr lang="zh-TW" altLang="en-US" dirty="0" smtClean="0"/>
              <a:t>策略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en-US" dirty="0" smtClean="0"/>
              <a:t>日本今泉浩晃博士推行</a:t>
            </a:r>
            <a:endParaRPr lang="en-US" altLang="zh-TW" dirty="0" smtClean="0"/>
          </a:p>
          <a:p>
            <a:pPr>
              <a:spcBef>
                <a:spcPts val="1800"/>
              </a:spcBef>
            </a:pPr>
            <a:r>
              <a:rPr lang="zh-TW" altLang="en-US" dirty="0" smtClean="0"/>
              <a:t>九宮</a:t>
            </a:r>
            <a:r>
              <a:rPr lang="zh-TW" altLang="en-US" dirty="0"/>
              <a:t>格圖</a:t>
            </a:r>
            <a:endParaRPr lang="en-US" altLang="zh-TW" dirty="0"/>
          </a:p>
          <a:p>
            <a:pPr lvl="1">
              <a:spcBef>
                <a:spcPts val="600"/>
              </a:spcBef>
            </a:pPr>
            <a:r>
              <a:rPr lang="zh-TW" altLang="en-US" dirty="0"/>
              <a:t>將主題寫在</a:t>
            </a:r>
            <a:r>
              <a:rPr lang="zh-TW" altLang="en-US" dirty="0" smtClean="0"/>
              <a:t>中央</a:t>
            </a:r>
            <a:endParaRPr lang="en-US" altLang="zh-TW" dirty="0" smtClean="0"/>
          </a:p>
          <a:p>
            <a:pPr lvl="1">
              <a:spcBef>
                <a:spcPts val="600"/>
              </a:spcBef>
            </a:pPr>
            <a:r>
              <a:rPr lang="zh-TW" altLang="en-US" dirty="0"/>
              <a:t>然後把由主題所引發的各種想法或聯想寫在其餘的八</a:t>
            </a:r>
            <a:r>
              <a:rPr lang="zh-TW" altLang="en-US" dirty="0" smtClean="0"/>
              <a:t>個格子內</a:t>
            </a:r>
            <a:endParaRPr lang="en-US" altLang="zh-TW" dirty="0" smtClean="0"/>
          </a:p>
          <a:p>
            <a:r>
              <a:rPr lang="zh-TW" altLang="en-US" dirty="0" smtClean="0"/>
              <a:t>基本的型式</a:t>
            </a:r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4</a:t>
            </a:fld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810262"/>
              </p:ext>
            </p:extLst>
          </p:nvPr>
        </p:nvGraphicFramePr>
        <p:xfrm>
          <a:off x="1979712" y="4786890"/>
          <a:ext cx="1621155" cy="1621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385"/>
                <a:gridCol w="540385"/>
                <a:gridCol w="540385"/>
              </a:tblGrid>
              <a:tr h="54038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↖</a:t>
                      </a:r>
                      <a:endParaRPr lang="zh-TW" sz="1600" b="1" kern="1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zh-TW" sz="1600" b="1" kern="1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lang="zh-TW" sz="1600" b="1" kern="1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←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</a:rPr>
                        <a:t>水平</a:t>
                      </a:r>
                      <a:r>
                        <a:rPr lang="en-US" altLang="zh-TW" sz="1000" kern="100" dirty="0" smtClean="0">
                          <a:effectLst/>
                        </a:rPr>
                        <a:t>(</a:t>
                      </a:r>
                      <a:r>
                        <a:rPr lang="zh-TW" sz="1000" kern="100" dirty="0" smtClean="0">
                          <a:effectLst/>
                        </a:rPr>
                        <a:t>擴散</a:t>
                      </a:r>
                      <a:r>
                        <a:rPr lang="en-US" altLang="zh-TW" sz="1000" kern="100" dirty="0" smtClean="0">
                          <a:effectLst/>
                        </a:rPr>
                        <a:t>)</a:t>
                      </a:r>
                      <a:r>
                        <a:rPr lang="zh-TW" sz="1000" kern="100" dirty="0" smtClean="0">
                          <a:effectLst/>
                        </a:rPr>
                        <a:t>思考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→</a:t>
                      </a:r>
                      <a:endParaRPr lang="zh-TW" sz="12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↙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↓</a:t>
                      </a:r>
                      <a:endParaRPr lang="zh-TW" sz="12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↘</a:t>
                      </a:r>
                      <a:endParaRPr lang="zh-TW" sz="12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45020"/>
              </p:ext>
            </p:extLst>
          </p:nvPr>
        </p:nvGraphicFramePr>
        <p:xfrm>
          <a:off x="4932040" y="4797152"/>
          <a:ext cx="1621155" cy="1621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385"/>
                <a:gridCol w="540385"/>
                <a:gridCol w="540385"/>
              </a:tblGrid>
              <a:tr h="540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endParaRPr lang="zh-TW" altLang="zh-TW" sz="12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zh-TW" altLang="zh-TW" sz="16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zh-TW" altLang="zh-TW" sz="1600" b="1" kern="1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</a:rPr>
                        <a:t>垂直</a:t>
                      </a:r>
                      <a:r>
                        <a:rPr lang="zh-TW" sz="1000" kern="100" dirty="0" smtClean="0">
                          <a:effectLst/>
                        </a:rPr>
                        <a:t>思考</a:t>
                      </a:r>
                      <a:r>
                        <a:rPr lang="en-US" altLang="zh-TW" sz="1200" b="1" kern="100" dirty="0" smtClean="0">
                          <a:effectLst/>
                        </a:rPr>
                        <a:t>↓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 smtClean="0">
                          <a:effectLst/>
                        </a:rPr>
                        <a:t>↓</a:t>
                      </a:r>
                      <a:endParaRPr lang="zh-TW" altLang="zh-TW" sz="1200" b="1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zh-TW" altLang="zh-TW" sz="1600" b="1" kern="10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←</a:t>
                      </a:r>
                      <a:endParaRPr lang="zh-TW" altLang="zh-TW" sz="1200" kern="1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1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7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水平思考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並聯式的擴散思考</a:t>
            </a:r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5</a:t>
            </a:fld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22071"/>
              </p:ext>
            </p:extLst>
          </p:nvPr>
        </p:nvGraphicFramePr>
        <p:xfrm>
          <a:off x="3635896" y="2492896"/>
          <a:ext cx="2629266" cy="2411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422"/>
                <a:gridCol w="876422"/>
                <a:gridCol w="876422"/>
              </a:tblGrid>
              <a:tr h="803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婚紗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醫院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牛奶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雪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白色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百合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白紙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天上的雲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純潔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3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垂直思考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串聯式思考</a:t>
            </a:r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61677"/>
              </p:ext>
            </p:extLst>
          </p:nvPr>
        </p:nvGraphicFramePr>
        <p:xfrm>
          <a:off x="3707904" y="2420888"/>
          <a:ext cx="2629266" cy="2411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422"/>
                <a:gridCol w="876422"/>
                <a:gridCol w="876422"/>
              </a:tblGrid>
              <a:tr h="803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旅行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旅行書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圖書館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北海道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白色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書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冬天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雪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作家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8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班級經營的應用─晨間日記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7</a:t>
            </a:fld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17675"/>
              </p:ext>
            </p:extLst>
          </p:nvPr>
        </p:nvGraphicFramePr>
        <p:xfrm>
          <a:off x="3635896" y="2348880"/>
          <a:ext cx="2629266" cy="2411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422"/>
                <a:gridCol w="876422"/>
                <a:gridCol w="876422"/>
              </a:tblGrid>
              <a:tr h="803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颱風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挪威</a:t>
                      </a:r>
                      <a:endParaRPr lang="zh-TW" altLang="zh-TW" sz="18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高中同學</a:t>
                      </a:r>
                      <a:endParaRPr lang="zh-TW" altLang="zh-TW" sz="14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藍海─貴婦的學習</a:t>
                      </a:r>
                      <a:endParaRPr lang="zh-TW" altLang="zh-TW" sz="1400" b="0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102/10/6</a:t>
                      </a:r>
                      <a:endParaRPr lang="zh-TW" sz="14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日幣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3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淘寶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敬老金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遇到痛苦不要對外找理由</a:t>
                      </a:r>
                      <a:endParaRPr lang="zh-TW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1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班級經營的應用─晨間日記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8</a:t>
            </a:fld>
            <a:endParaRPr lang="zh-TW" altLang="en-US" dirty="0"/>
          </a:p>
        </p:txBody>
      </p:sp>
      <p:pic>
        <p:nvPicPr>
          <p:cNvPr id="1028" name="Picture 4" descr="九宫格日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476250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2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班級經營的應用─晨間日記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zh-TW" smtClean="0"/>
              <a:pPr/>
              <a:t>9</a:t>
            </a:fld>
            <a:endParaRPr lang="zh-TW" altLang="en-US" dirty="0"/>
          </a:p>
        </p:txBody>
      </p:sp>
      <p:pic>
        <p:nvPicPr>
          <p:cNvPr id="1026" name="Picture 2" descr="九宫格日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3333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878F0D-8F5E-4179-B863-A8E34C6815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287</Words>
  <Application>Microsoft Office PowerPoint</Application>
  <PresentationFormat>如螢幕大小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RecommStrat</vt:lpstr>
      <vt:lpstr>讀書會運作模式 ─以「生命中美好的缺憾」為例</vt:lpstr>
      <vt:lpstr>閱讀策略─故事文本分析</vt:lpstr>
      <vt:lpstr>故事文本分析</vt:lpstr>
      <vt:lpstr>曼陀羅思考法</vt:lpstr>
      <vt:lpstr>水平思考</vt:lpstr>
      <vt:lpstr>垂直思考</vt:lpstr>
      <vt:lpstr>班級經營的應用─晨間日記</vt:lpstr>
      <vt:lpstr>班級經營的應用─晨間日記</vt:lpstr>
      <vt:lpstr>班級經營的應用─晨間日記</vt:lpstr>
      <vt:lpstr>曼陀羅九宮格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2013-05-13T05:18:12Z</dcterms:created>
  <dcterms:modified xsi:type="dcterms:W3CDTF">2013-10-09T08:44:32Z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