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7" r:id="rId2"/>
    <p:sldId id="260" r:id="rId3"/>
    <p:sldId id="259" r:id="rId4"/>
    <p:sldId id="261" r:id="rId5"/>
    <p:sldId id="258" r:id="rId6"/>
  </p:sldIdLst>
  <p:sldSz cx="9144000" cy="6858000" type="screen4x3"/>
  <p:notesSz cx="6858000" cy="9144000"/>
  <p:custDataLst>
    <p:tags r:id="rId9"/>
  </p:custDataLst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92F7"/>
    <a:srgbClr val="8989FB"/>
    <a:srgbClr val="5151F9"/>
    <a:srgbClr val="9A9AEA"/>
    <a:srgbClr val="8989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MasterView">
  <p:normalViewPr>
    <p:restoredLeft sz="15619" autoAdjust="0"/>
    <p:restoredTop sz="94604" autoAdjust="0"/>
  </p:normalViewPr>
  <p:slideViewPr>
    <p:cSldViewPr>
      <p:cViewPr varScale="1">
        <p:scale>
          <a:sx n="82" d="100"/>
          <a:sy n="82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340" y="12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8E829-314E-470F-9B8F-9F3B9739E64C}" type="datetimeFigureOut">
              <a:rPr lang="zh-TW" altLang="en-US" smtClean="0"/>
              <a:pPr/>
              <a:t>2013/3/17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FC914-A55D-4E99-9F78-9A5C33D028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8358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29" descr="B.jp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80000"/>
            <a:ext cx="6858000" cy="900000"/>
          </a:xfrm>
          <a:prstGeom prst="rect">
            <a:avLst/>
          </a:prstGeom>
        </p:spPr>
      </p:pic>
      <p:pic>
        <p:nvPicPr>
          <p:cNvPr id="8" name="pic28" descr="A.jpg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6858000" cy="971136"/>
          </a:xfrm>
          <a:prstGeom prst="rect">
            <a:avLst/>
          </a:prstGeom>
        </p:spPr>
      </p:pic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F3987-50EC-46C2-922D-8591704A7F69}" type="datetimeFigureOut">
              <a:rPr lang="zh-TW" altLang="en-US" smtClean="0"/>
              <a:pPr/>
              <a:t>2013/3/17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F8F95-89F4-4606-BFED-FDD6FFBBA0F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867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43001" y="683568"/>
            <a:ext cx="4572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F8F95-89F4-4606-BFED-FDD6FFBBA0F2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一、上身挺直，右手前伸，左肩部露出水面，並保持穩定狀態，頭部不動，下顎微收，腰挺</a:t>
            </a:r>
            <a:br>
              <a:rPr lang="zh-TW" altLang="en-US" dirty="0" smtClean="0"/>
            </a:br>
            <a:r>
              <a:rPr lang="zh-TW" altLang="en-US" dirty="0" smtClean="0"/>
              <a:t>        直，肚皮與水面略齊，眼睛盯住一目標</a:t>
            </a:r>
            <a:r>
              <a:rPr lang="en-US" altLang="zh-TW" dirty="0" smtClean="0"/>
              <a:t>(</a:t>
            </a:r>
            <a:r>
              <a:rPr lang="zh-TW" altLang="en-US" dirty="0" smtClean="0"/>
              <a:t>雙腳踢水處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，腿部動作向水面彈踢，兩腳背伸</a:t>
            </a:r>
            <a:br>
              <a:rPr lang="zh-TW" altLang="en-US" dirty="0" smtClean="0"/>
            </a:br>
            <a:r>
              <a:rPr lang="zh-TW" altLang="en-US" dirty="0" smtClean="0"/>
              <a:t>        直、內扣成內八字。</a:t>
            </a:r>
          </a:p>
          <a:p>
            <a:r>
              <a:rPr lang="zh-TW" altLang="en-US" dirty="0" smtClean="0"/>
              <a:t>                                        </a:t>
            </a:r>
            <a:br>
              <a:rPr lang="zh-TW" altLang="en-US" dirty="0" smtClean="0"/>
            </a:br>
            <a:r>
              <a:rPr lang="zh-TW" altLang="en-US" dirty="0" smtClean="0"/>
              <a:t>二、手臂逐漸伸直上舉，肩膀應充分轉動配合，頭不動，左肩抬此，露出水面，右肩下沈，</a:t>
            </a:r>
            <a:br>
              <a:rPr lang="zh-TW" altLang="en-US" dirty="0" smtClean="0"/>
            </a:br>
            <a:r>
              <a:rPr lang="zh-TW" altLang="en-US" dirty="0" smtClean="0"/>
              <a:t>        踢起動作係彎曲線膝蓋</a:t>
            </a:r>
            <a:r>
              <a:rPr lang="en-US" altLang="zh-TW" dirty="0" smtClean="0"/>
              <a:t>(</a:t>
            </a:r>
            <a:r>
              <a:rPr lang="zh-TW" altLang="en-US" dirty="0" smtClean="0"/>
              <a:t>以不彎曲感覺上踢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，踢水時，膝蓋，腳尖不可露出水面，向水</a:t>
            </a:r>
            <a:br>
              <a:rPr lang="zh-TW" altLang="en-US" dirty="0" smtClean="0"/>
            </a:br>
            <a:r>
              <a:rPr lang="zh-TW" altLang="en-US" dirty="0" smtClean="0"/>
              <a:t>        面用力彈踢出水花。</a:t>
            </a:r>
          </a:p>
          <a:p>
            <a:r>
              <a:rPr lang="zh-TW" altLang="en-US" dirty="0" smtClean="0"/>
              <a:t>                                            </a:t>
            </a:r>
            <a:br>
              <a:rPr lang="zh-TW" altLang="en-US" dirty="0" smtClean="0"/>
            </a:br>
            <a:r>
              <a:rPr lang="zh-TW" altLang="en-US" dirty="0" smtClean="0"/>
              <a:t>三、轉肩逐漸曲肘</a:t>
            </a:r>
            <a:r>
              <a:rPr lang="en-US" altLang="zh-TW" dirty="0" smtClean="0"/>
              <a:t>90</a:t>
            </a:r>
            <a:r>
              <a:rPr lang="zh-TW" altLang="en-US" dirty="0" smtClean="0"/>
              <a:t>度，向內抓水至胸旁的位置，掌心在水面下</a:t>
            </a:r>
            <a:r>
              <a:rPr lang="en-US" altLang="zh-TW" dirty="0" smtClean="0"/>
              <a:t>20</a:t>
            </a:r>
            <a:r>
              <a:rPr lang="zh-TW" altLang="en-US" dirty="0" smtClean="0"/>
              <a:t>公分深划，並用力快速向</a:t>
            </a:r>
            <a:br>
              <a:rPr lang="zh-TW" altLang="en-US" dirty="0" smtClean="0"/>
            </a:br>
            <a:r>
              <a:rPr lang="zh-TW" altLang="en-US" dirty="0" smtClean="0"/>
              <a:t>        下推水到臀部下方；打水動作應靈活運用骨盤的回轉，腰部確實挺直地進行。</a:t>
            </a:r>
          </a:p>
          <a:p>
            <a:r>
              <a:rPr lang="zh-TW" altLang="en-US" dirty="0" smtClean="0"/>
              <a:t>                                      </a:t>
            </a:r>
            <a:br>
              <a:rPr lang="zh-TW" altLang="en-US" dirty="0" smtClean="0"/>
            </a:br>
            <a:r>
              <a:rPr lang="zh-TW" altLang="en-US" dirty="0" smtClean="0"/>
              <a:t>四、呼吸是一手划臂時呼氣，另一手划臂時吸氣。</a:t>
            </a:r>
          </a:p>
          <a:p>
            <a:r>
              <a:rPr lang="zh-TW" altLang="en-US" dirty="0" smtClean="0"/>
              <a:t>                                       </a:t>
            </a:r>
            <a:br>
              <a:rPr lang="zh-TW" altLang="en-US" dirty="0" smtClean="0"/>
            </a:br>
            <a:r>
              <a:rPr lang="zh-TW" altLang="en-US" dirty="0" smtClean="0"/>
              <a:t>五、手臂伸直，大拇指微碰大腿後上提出水，手臂轉至肩後小指先入水，此時應挺胸、挺</a:t>
            </a:r>
            <a:br>
              <a:rPr lang="zh-TW" altLang="en-US" dirty="0" smtClean="0"/>
            </a:br>
            <a:r>
              <a:rPr lang="zh-TW" altLang="en-US" dirty="0" smtClean="0"/>
              <a:t>        腰，一手伸向前方時反側的腳應上踢。</a:t>
            </a:r>
          </a:p>
          <a:p>
            <a:r>
              <a:rPr lang="zh-TW" altLang="en-US" dirty="0" smtClean="0"/>
              <a:t>                                          </a:t>
            </a:r>
            <a:br>
              <a:rPr lang="zh-TW" altLang="en-US" dirty="0" smtClean="0"/>
            </a:br>
            <a:r>
              <a:rPr lang="zh-TW" altLang="en-US" dirty="0" smtClean="0"/>
              <a:t>六、兩臂輪流划動，位置對稱。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F8F95-89F4-4606-BFED-FDD6FFBBA0F2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TW" altLang="en-US" dirty="0" smtClean="0"/>
              <a:t>一、右手高肘 入水，食、拇兩指同時入水，掌心稍斜外、向下</a:t>
            </a:r>
            <a:r>
              <a:rPr lang="en-US" altLang="zh-TW" dirty="0" smtClean="0"/>
              <a:t>(</a:t>
            </a:r>
            <a:r>
              <a:rPr lang="zh-TW" altLang="en-US" dirty="0" smtClean="0"/>
              <a:t>入水處約伸直手臂的二分之        一</a:t>
            </a:r>
            <a:r>
              <a:rPr lang="en-US" altLang="zh-TW" dirty="0" smtClean="0"/>
              <a:t>)</a:t>
            </a:r>
            <a:r>
              <a:rPr lang="zh-TW" altLang="en-US" dirty="0" smtClean="0"/>
              <a:t>；左手在胸前，掌心向腳，曲肘大於九十度，肘部比手腕位置高。手指離水約一拳</a:t>
            </a:r>
            <a:br>
              <a:rPr lang="zh-TW" altLang="en-US" dirty="0" smtClean="0"/>
            </a:br>
            <a:r>
              <a:rPr lang="zh-TW" altLang="en-US" dirty="0" smtClean="0"/>
              <a:t>        頭或手掌高，額頭與水面齊，眼注視手背。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                                                       </a:t>
            </a:r>
            <a:br>
              <a:rPr lang="zh-TW" altLang="en-US" dirty="0" smtClean="0"/>
            </a:br>
            <a:r>
              <a:rPr lang="zh-TW" altLang="en-US" dirty="0" smtClean="0"/>
              <a:t>二、右手臂入水即向前儘量伸直，左手以肘為支點不動，用力向後推水。無論手的動作如何</a:t>
            </a:r>
            <a:br>
              <a:rPr lang="zh-TW" altLang="en-US" dirty="0" smtClean="0"/>
            </a:br>
            <a:r>
              <a:rPr lang="zh-TW" altLang="en-US" dirty="0" smtClean="0"/>
              <a:t>        動，肘部均應保持比手腕更高的位置，頭部左轉換氣，兩腿上下打水</a:t>
            </a:r>
            <a:r>
              <a:rPr lang="en-US" altLang="zh-TW" dirty="0" smtClean="0"/>
              <a:t>(</a:t>
            </a:r>
            <a:r>
              <a:rPr lang="zh-TW" altLang="en-US" dirty="0" smtClean="0"/>
              <a:t>以彈踢的感覺打</a:t>
            </a:r>
            <a:br>
              <a:rPr lang="zh-TW" altLang="en-US" dirty="0" smtClean="0"/>
            </a:br>
            <a:r>
              <a:rPr lang="zh-TW" altLang="en-US" dirty="0" smtClean="0"/>
              <a:t>        水</a:t>
            </a:r>
            <a:r>
              <a:rPr lang="en-US" altLang="zh-TW" dirty="0" smtClean="0"/>
              <a:t>) </a:t>
            </a:r>
            <a:r>
              <a:rPr lang="zh-TW" altLang="en-US" dirty="0" smtClean="0"/>
              <a:t>，腰要挺、胯要鬆，大腿帶動小腿，大小 腿同時用力，小腿後彎不超過四五度，雙</a:t>
            </a:r>
            <a:br>
              <a:rPr lang="zh-TW" altLang="en-US" dirty="0" smtClean="0"/>
            </a:br>
            <a:r>
              <a:rPr lang="zh-TW" altLang="en-US" dirty="0" smtClean="0"/>
              <a:t>        腿微內八字，腳趾內扣，腳掌不可露出水面，一手伸向前方，配合反側的腳使勁踢下的</a:t>
            </a:r>
            <a:br>
              <a:rPr lang="zh-TW" altLang="en-US" dirty="0" smtClean="0"/>
            </a:br>
            <a:r>
              <a:rPr lang="zh-TW" altLang="en-US" dirty="0" smtClean="0"/>
              <a:t>        動作。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                                                      </a:t>
            </a:r>
            <a:br>
              <a:rPr lang="zh-TW" altLang="en-US" dirty="0" smtClean="0"/>
            </a:br>
            <a:r>
              <a:rPr lang="zh-TW" altLang="en-US" dirty="0" smtClean="0"/>
              <a:t>三、右手臂伸直後，即曲腕向內抓水，左手推至手臂伸直，大拇指微碰大腿，換氣以爆炸式</a:t>
            </a:r>
            <a:br>
              <a:rPr lang="zh-TW" altLang="en-US" dirty="0" smtClean="0"/>
            </a:br>
            <a:r>
              <a:rPr lang="zh-TW" altLang="en-US" dirty="0" smtClean="0"/>
              <a:t>        換氣為宜，換氣轉頭至嘴一半出水即可。</a:t>
            </a:r>
          </a:p>
          <a:p>
            <a:r>
              <a:rPr lang="zh-TW" altLang="en-US" dirty="0" smtClean="0"/>
              <a:t>                                                        </a:t>
            </a:r>
            <a:br>
              <a:rPr lang="zh-TW" altLang="en-US" dirty="0" smtClean="0"/>
            </a:br>
            <a:r>
              <a:rPr lang="zh-TW" altLang="en-US" dirty="0" smtClean="0"/>
              <a:t>四、右手曲肘九十度逐漸向胸下划水；左手直手提出水，上提揮臂， 以上為圓心，後臂為半</a:t>
            </a:r>
            <a:br>
              <a:rPr lang="zh-TW" altLang="en-US" dirty="0" smtClean="0"/>
            </a:br>
            <a:r>
              <a:rPr lang="zh-TW" altLang="en-US" dirty="0" smtClean="0"/>
              <a:t>        徑，向天畫一半圓，前臂微曲，手臂在水中與在空中，都經過直、彎、直的過程，運用</a:t>
            </a:r>
            <a:br>
              <a:rPr lang="zh-TW" altLang="en-US" dirty="0" smtClean="0"/>
            </a:br>
            <a:r>
              <a:rPr lang="zh-TW" altLang="en-US" dirty="0" smtClean="0"/>
              <a:t>        腹部與大腿的力量下踢，腿下踢時要用力，必須微彎 膝蓋進行</a:t>
            </a:r>
            <a:r>
              <a:rPr lang="en-US" altLang="zh-TW" dirty="0" smtClean="0"/>
              <a:t>(</a:t>
            </a:r>
            <a:r>
              <a:rPr lang="zh-TW" altLang="en-US" dirty="0" smtClean="0"/>
              <a:t>如鞭子般彈踢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</a:t>
            </a:r>
          </a:p>
          <a:p>
            <a:r>
              <a:rPr lang="zh-TW" altLang="en-US" dirty="0" smtClean="0"/>
              <a:t>                                                         </a:t>
            </a:r>
            <a:br>
              <a:rPr lang="zh-TW" altLang="en-US" dirty="0" smtClean="0"/>
            </a:br>
            <a:r>
              <a:rPr lang="zh-TW" altLang="en-US" dirty="0" smtClean="0"/>
              <a:t>五、右手前臂划至胸前下方，曲肘掌心向腳；左手形成高肘入水姿態，上臂內側微碰耳朵。</a:t>
            </a:r>
            <a:br>
              <a:rPr lang="zh-TW" altLang="en-US" dirty="0" smtClean="0"/>
            </a:br>
            <a:r>
              <a:rPr lang="zh-TW" altLang="en-US" dirty="0" smtClean="0"/>
              <a:t>        利用背部與臀部肌肉的力量上提，腿上提時放鬆，且必須在膝蓋伸直的姿勢下進行。</a:t>
            </a:r>
          </a:p>
          <a:p>
            <a:r>
              <a:rPr lang="zh-TW" altLang="en-US" dirty="0" smtClean="0"/>
              <a:t>                                                        </a:t>
            </a:r>
            <a:br>
              <a:rPr lang="zh-TW" altLang="en-US" dirty="0" smtClean="0"/>
            </a:br>
            <a:r>
              <a:rPr lang="zh-TW" altLang="en-US" dirty="0" smtClean="0"/>
              <a:t>六、右手以肘為支點不動，掌心用力快速向下雇水；左手高肘入水，手臂動作不僅運用臂</a:t>
            </a:r>
            <a:br>
              <a:rPr lang="zh-TW" altLang="en-US" dirty="0" smtClean="0"/>
            </a:br>
            <a:r>
              <a:rPr lang="zh-TW" altLang="en-US" dirty="0" smtClean="0"/>
              <a:t>        力，也充分運用背、胸的肌肉，即所謂利用全身游泳的技巧。</a:t>
            </a:r>
            <a:br>
              <a:rPr lang="zh-TW" altLang="en-US" dirty="0" smtClean="0"/>
            </a:br>
            <a:r>
              <a:rPr lang="zh-TW" altLang="en-US" dirty="0" smtClean="0"/>
              <a:t> </a:t>
            </a:r>
            <a:br>
              <a:rPr lang="zh-TW" altLang="en-US" dirty="0" smtClean="0"/>
            </a:br>
            <a:r>
              <a:rPr lang="zh-TW" altLang="en-US" dirty="0" smtClean="0"/>
              <a:t> *在水下划水的手，需轉肩下沈</a:t>
            </a:r>
            <a:r>
              <a:rPr lang="en-US" altLang="zh-TW" dirty="0" smtClean="0"/>
              <a:t>(</a:t>
            </a:r>
            <a:r>
              <a:rPr lang="zh-TW" altLang="en-US" dirty="0" smtClean="0"/>
              <a:t>即垂肩、不垂肘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，以利另一又隻手的上提及增進推進力。</a:t>
            </a:r>
            <a:br>
              <a:rPr lang="zh-TW" altLang="en-US" dirty="0" smtClean="0"/>
            </a:br>
            <a:r>
              <a:rPr lang="zh-TW" altLang="en-US" dirty="0" smtClean="0"/>
              <a:t>   當手入水時，手背離水面下約一拳頭或一掌深度</a:t>
            </a:r>
            <a:r>
              <a:rPr lang="en-US" altLang="zh-TW" dirty="0" smtClean="0"/>
              <a:t>(15</a:t>
            </a:r>
            <a:r>
              <a:rPr lang="zh-TW" altLang="en-US" dirty="0" smtClean="0"/>
              <a:t>公分</a:t>
            </a:r>
            <a:r>
              <a:rPr lang="en-US" altLang="zh-TW" dirty="0" smtClean="0"/>
              <a:t>)</a:t>
            </a:r>
            <a:r>
              <a:rPr lang="zh-TW" altLang="en-US" dirty="0" smtClean="0"/>
              <a:t>挺胸及腰，手開始儘量前伸下壓</a:t>
            </a:r>
            <a:br>
              <a:rPr lang="zh-TW" altLang="en-US" dirty="0" smtClean="0"/>
            </a:br>
            <a:r>
              <a:rPr lang="zh-TW" altLang="en-US" dirty="0" smtClean="0"/>
              <a:t>   時，手背離水面深度約三手掌</a:t>
            </a:r>
            <a:r>
              <a:rPr lang="en-US" altLang="zh-TW" dirty="0" smtClean="0"/>
              <a:t>(</a:t>
            </a:r>
            <a:r>
              <a:rPr lang="zh-TW" altLang="en-US" dirty="0" smtClean="0"/>
              <a:t>此時應有漂浮三秒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F8F95-89F4-4606-BFED-FDD6FFBBA0F2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TW" altLang="en-US" dirty="0" smtClean="0"/>
              <a:t>一、用夾下巴似的將雙臂伸直，即弓背、縮肩，大拇指朝下，手掌略微向外側；兩眼注視手</a:t>
            </a:r>
            <a:br>
              <a:rPr lang="zh-TW" altLang="en-US" dirty="0" smtClean="0"/>
            </a:br>
            <a:r>
              <a:rPr lang="zh-TW" altLang="en-US" dirty="0" smtClean="0"/>
              <a:t>        背，額頭與水面齊；兩腿併攏，腳尖挺直，全身肌肉放鬆。</a:t>
            </a:r>
            <a:br>
              <a:rPr lang="zh-TW" altLang="en-US" dirty="0" smtClean="0"/>
            </a:br>
            <a:r>
              <a:rPr lang="zh-TW" altLang="en-US" dirty="0" smtClean="0"/>
              <a:t>                               </a:t>
            </a:r>
            <a:br>
              <a:rPr lang="zh-TW" altLang="en-US" dirty="0" smtClean="0"/>
            </a:br>
            <a:r>
              <a:rPr lang="zh-TW" altLang="en-US" dirty="0" smtClean="0"/>
              <a:t>                                   </a:t>
            </a:r>
            <a:br>
              <a:rPr lang="zh-TW" altLang="en-US" dirty="0" smtClean="0"/>
            </a:br>
            <a:r>
              <a:rPr lang="zh-TW" altLang="en-US" dirty="0" smtClean="0"/>
              <a:t>二、單憑肩、背的肌肉放鬆，使雙手朝兩側張開，約肩的兩倍寬，採九十度高肘位，不得下</a:t>
            </a:r>
            <a:br>
              <a:rPr lang="zh-TW" altLang="en-US" dirty="0" smtClean="0"/>
            </a:br>
            <a:r>
              <a:rPr lang="zh-TW" altLang="en-US" dirty="0" smtClean="0"/>
              <a:t>        沈。</a:t>
            </a:r>
            <a:br>
              <a:rPr lang="zh-TW" altLang="en-US" dirty="0" smtClean="0"/>
            </a:br>
            <a:r>
              <a:rPr lang="zh-TW" altLang="en-US" dirty="0" smtClean="0"/>
              <a:t>                                           </a:t>
            </a:r>
            <a:br>
              <a:rPr lang="zh-TW" altLang="en-US" dirty="0" smtClean="0"/>
            </a:br>
            <a:r>
              <a:rPr lang="zh-TW" altLang="en-US" dirty="0" smtClean="0"/>
              <a:t>三、當手臂張開時應挺腳，以肘為支點朝下划水</a:t>
            </a:r>
            <a:r>
              <a:rPr lang="en-US" altLang="zh-TW" dirty="0" smtClean="0"/>
              <a:t>(</a:t>
            </a:r>
            <a:r>
              <a:rPr lang="zh-TW" altLang="en-US" dirty="0" smtClean="0"/>
              <a:t>用力點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，肘部為支點不可下沈，腕部儘量</a:t>
            </a:r>
            <a:br>
              <a:rPr lang="zh-TW" altLang="en-US" dirty="0" smtClean="0"/>
            </a:br>
            <a:r>
              <a:rPr lang="zh-TW" altLang="en-US" dirty="0" smtClean="0"/>
              <a:t>        伸直；兩腿慢慢分開收腿，腳跟儘量靠近臀部，膝蓋分開不可超過一拳頭或一掌寬。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                                      </a:t>
            </a:r>
            <a:br>
              <a:rPr lang="zh-TW" altLang="en-US" dirty="0" smtClean="0"/>
            </a:br>
            <a:r>
              <a:rPr lang="zh-TW" altLang="en-US" dirty="0" smtClean="0"/>
              <a:t>四、手划下後，上臂在腳前抱水，不可在腋下抱水；收腿時腳跟不可互碰，應直接慢慢分開</a:t>
            </a:r>
            <a:br>
              <a:rPr lang="zh-TW" altLang="en-US" dirty="0" smtClean="0"/>
            </a:br>
            <a:r>
              <a:rPr lang="zh-TW" altLang="en-US" dirty="0" smtClean="0"/>
              <a:t>        收腿，兩腳掌向外翻，腳尖下勾，膝蓋內縮成內八字形收腿。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                           </a:t>
            </a:r>
            <a:br>
              <a:rPr lang="zh-TW" altLang="en-US" dirty="0" smtClean="0"/>
            </a:br>
            <a:r>
              <a:rPr lang="zh-TW" altLang="en-US" dirty="0" smtClean="0"/>
              <a:t>五、雙手抱水後，不得在胸前停留，應快速前伸低頭潛入水中；腿部蹬出時，必須以鬆弛腳</a:t>
            </a:r>
            <a:br>
              <a:rPr lang="zh-TW" altLang="en-US" dirty="0" smtClean="0"/>
            </a:br>
            <a:r>
              <a:rPr lang="zh-TW" altLang="en-US" dirty="0" smtClean="0"/>
              <a:t>        踝的狀態，將水蹬夾向外、後、下方至兩腳掌跟內側互碰。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                           </a:t>
            </a:r>
            <a:br>
              <a:rPr lang="zh-TW" altLang="en-US" dirty="0" smtClean="0"/>
            </a:br>
            <a:r>
              <a:rPr lang="zh-TW" altLang="en-US" dirty="0" smtClean="0"/>
              <a:t>六、這時頭縮回肩部，將手伸向前面。蹬、夾要快</a:t>
            </a:r>
            <a:r>
              <a:rPr lang="en-US" altLang="zh-TW" dirty="0" smtClean="0"/>
              <a:t>(</a:t>
            </a:r>
            <a:r>
              <a:rPr lang="zh-TW" altLang="en-US" dirty="0" smtClean="0"/>
              <a:t>膝蓋完全伸直再夾腿，速度將會減半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</a:t>
            </a:r>
            <a:br>
              <a:rPr lang="zh-TW" altLang="en-US" dirty="0" smtClean="0"/>
            </a:br>
            <a:r>
              <a:rPr lang="zh-TW" altLang="en-US" dirty="0" smtClean="0"/>
              <a:t>        夾水要用力</a:t>
            </a:r>
            <a:r>
              <a:rPr lang="en-US" altLang="zh-TW" dirty="0" smtClean="0"/>
              <a:t>(</a:t>
            </a:r>
            <a:r>
              <a:rPr lang="zh-TW" altLang="en-US" dirty="0" smtClean="0"/>
              <a:t>用力點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                           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七、雙臂挺伸，大拇指朝下。夾水結束後，以踮起腳尖似的挺伸腳尖，腳跟併攏，然後放鬆</a:t>
            </a:r>
            <a:br>
              <a:rPr lang="zh-TW" altLang="en-US" dirty="0" smtClean="0"/>
            </a:br>
            <a:r>
              <a:rPr lang="zh-TW" altLang="en-US" dirty="0" smtClean="0"/>
              <a:t>        力量，此時漂浮三至五秒。蹬腿手前伸時吐氣，兩手划水成心形，收腿時吸氣，換氣時</a:t>
            </a:r>
            <a:br>
              <a:rPr lang="zh-TW" altLang="en-US" dirty="0" smtClean="0"/>
            </a:br>
            <a:r>
              <a:rPr lang="zh-TW" altLang="en-US" dirty="0" smtClean="0"/>
              <a:t>        下顎與水面略齊，雙腿應成倒心形蹬夾水。                     </a:t>
            </a:r>
          </a:p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F8F95-89F4-4606-BFED-FDD6FFBBA0F2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TW" altLang="en-US" dirty="0" smtClean="0"/>
              <a:t>一、兩臂平肩伸直弓身下潛，使全身沒入水中，再弓腰，兩腿併攏，兩腳趾內扣成內八字，</a:t>
            </a:r>
            <a:br>
              <a:rPr lang="zh-TW" altLang="en-US" dirty="0" smtClean="0"/>
            </a:br>
            <a:r>
              <a:rPr lang="zh-TW" altLang="en-US" dirty="0" smtClean="0"/>
              <a:t>        曲腿。</a:t>
            </a:r>
          </a:p>
          <a:p>
            <a:r>
              <a:rPr lang="zh-TW" altLang="en-US" dirty="0" smtClean="0"/>
              <a:t>                                      </a:t>
            </a:r>
            <a:br>
              <a:rPr lang="zh-TW" altLang="en-US" dirty="0" smtClean="0"/>
            </a:br>
            <a:r>
              <a:rPr lang="zh-TW" altLang="en-US" dirty="0" smtClean="0"/>
              <a:t>二、兩臂伸直儘量挺腰及胸，用力向下，擺腰、蹬腿打水用力</a:t>
            </a:r>
            <a:r>
              <a:rPr lang="en-US" altLang="zh-TW" dirty="0" smtClean="0"/>
              <a:t>(</a:t>
            </a:r>
            <a:r>
              <a:rPr lang="zh-TW" altLang="en-US" dirty="0" smtClean="0"/>
              <a:t>較重、前進推進力所在，為第</a:t>
            </a:r>
            <a:br>
              <a:rPr lang="zh-TW" altLang="en-US" dirty="0" smtClean="0"/>
            </a:br>
            <a:r>
              <a:rPr lang="zh-TW" altLang="en-US" dirty="0" smtClean="0"/>
              <a:t>        一次大擺腰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，打水時水花要少，且不可露出水面，腿伸直。身體在水中漂浮三至五秒，</a:t>
            </a:r>
            <a:br>
              <a:rPr lang="zh-TW" altLang="en-US" dirty="0" smtClean="0"/>
            </a:br>
            <a:r>
              <a:rPr lang="zh-TW" altLang="en-US" dirty="0" smtClean="0"/>
              <a:t>        兩手上舉至手背離水面下，約一拳頭深時，準備划水及第二次擺腰。</a:t>
            </a:r>
          </a:p>
          <a:p>
            <a:r>
              <a:rPr lang="zh-TW" altLang="en-US" dirty="0" smtClean="0"/>
              <a:t>                         </a:t>
            </a:r>
            <a:br>
              <a:rPr lang="zh-TW" altLang="en-US" dirty="0" smtClean="0"/>
            </a:br>
            <a:r>
              <a:rPr lang="zh-TW" altLang="en-US" dirty="0" smtClean="0"/>
              <a:t>三、兩臂先向外抓水，再向內抱水，至齊眉處成高肘位，眼看兩手背，曲腿、凸腹，兩</a:t>
            </a:r>
            <a:br>
              <a:rPr lang="zh-TW" altLang="en-US" dirty="0" smtClean="0"/>
            </a:br>
            <a:r>
              <a:rPr lang="zh-TW" altLang="en-US" dirty="0" smtClean="0"/>
              <a:t>        腳趾內扣內八字。</a:t>
            </a:r>
          </a:p>
          <a:p>
            <a:r>
              <a:rPr lang="zh-TW" altLang="en-US" dirty="0" smtClean="0"/>
              <a:t>                         </a:t>
            </a:r>
            <a:br>
              <a:rPr lang="zh-TW" altLang="en-US" dirty="0" smtClean="0"/>
            </a:br>
            <a:r>
              <a:rPr lang="zh-TW" altLang="en-US" dirty="0" smtClean="0"/>
              <a:t>四、兩臂用力向後推水，同時水中吐氣，推水同時應用力挺腰向上至伸直；雙腿藉反作用力</a:t>
            </a:r>
            <a:br>
              <a:rPr lang="zh-TW" altLang="en-US" dirty="0" smtClean="0"/>
            </a:br>
            <a:r>
              <a:rPr lang="zh-TW" altLang="en-US" dirty="0" smtClean="0"/>
              <a:t>        向下彈踢打水，至雙腿打直</a:t>
            </a:r>
            <a:r>
              <a:rPr lang="en-US" altLang="zh-TW" dirty="0" smtClean="0"/>
              <a:t>(</a:t>
            </a:r>
            <a:r>
              <a:rPr lang="zh-TW" altLang="en-US" dirty="0" smtClean="0"/>
              <a:t>為第二次小擺腰用力較輕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，抬頭、凸出 下顎、大口吸氣，</a:t>
            </a:r>
            <a:br>
              <a:rPr lang="zh-TW" altLang="en-US" dirty="0" smtClean="0"/>
            </a:br>
            <a:r>
              <a:rPr lang="zh-TW" altLang="en-US" dirty="0" smtClean="0"/>
              <a:t>        全身挺直。</a:t>
            </a:r>
            <a:br>
              <a:rPr lang="zh-TW" altLang="en-US" dirty="0" smtClean="0"/>
            </a:br>
            <a:r>
              <a:rPr lang="zh-TW" altLang="en-US" dirty="0" smtClean="0"/>
              <a:t>                               </a:t>
            </a:r>
            <a:br>
              <a:rPr lang="zh-TW" altLang="en-US" dirty="0" smtClean="0"/>
            </a:br>
            <a:r>
              <a:rPr lang="zh-TW" altLang="en-US" dirty="0" smtClean="0"/>
              <a:t>五、兩臂雇水至大腿邊，大拇指微碰大腿，迅速收顎、低頭。</a:t>
            </a:r>
          </a:p>
          <a:p>
            <a:r>
              <a:rPr lang="zh-TW" altLang="en-US" dirty="0" smtClean="0"/>
              <a:t>                             </a:t>
            </a:r>
            <a:br>
              <a:rPr lang="zh-TW" altLang="en-US" dirty="0" smtClean="0"/>
            </a:br>
            <a:r>
              <a:rPr lang="zh-TW" altLang="en-US" dirty="0" smtClean="0"/>
              <a:t>六、藉蹬腿打水反作用之力，頭下壓，兩像蝴蝶展翅出水掌對向天，順勢向前甩；腿伸直併</a:t>
            </a:r>
            <a:br>
              <a:rPr lang="zh-TW" altLang="en-US" dirty="0" smtClean="0"/>
            </a:br>
            <a:r>
              <a:rPr lang="zh-TW" altLang="en-US" dirty="0" smtClean="0"/>
              <a:t>        攏。</a:t>
            </a:r>
            <a:br>
              <a:rPr lang="zh-TW" altLang="en-US" dirty="0" smtClean="0"/>
            </a:br>
            <a:r>
              <a:rPr lang="zh-TW" altLang="en-US" dirty="0" smtClean="0"/>
              <a:t>                                 </a:t>
            </a:r>
            <a:br>
              <a:rPr lang="zh-TW" altLang="en-US" dirty="0" smtClean="0"/>
            </a:br>
            <a:r>
              <a:rPr lang="zh-TW" altLang="en-US" dirty="0" smtClean="0"/>
              <a:t>七、手臂與水面平行，且與水面愈接近愈好，兩手指尖離水上約一掌高，腿開始微曲。</a:t>
            </a:r>
            <a:br>
              <a:rPr lang="zh-TW" altLang="en-US" dirty="0" smtClean="0"/>
            </a:br>
            <a:r>
              <a:rPr lang="zh-TW" altLang="en-US" dirty="0" smtClean="0"/>
              <a:t>  </a:t>
            </a:r>
            <a:br>
              <a:rPr lang="zh-TW" altLang="en-US" dirty="0" smtClean="0"/>
            </a:br>
            <a:r>
              <a:rPr lang="zh-TW" altLang="en-US" dirty="0" smtClean="0"/>
              <a:t>                                   </a:t>
            </a:r>
            <a:br>
              <a:rPr lang="zh-TW" altLang="en-US" dirty="0" smtClean="0"/>
            </a:br>
            <a:r>
              <a:rPr lang="zh-TW" altLang="en-US" dirty="0" smtClean="0"/>
              <a:t>八、低頭甩臂，兩點入水與肩同寬，曲腿、弓身，兩趾內扣，全身入水，游備做第二循環。</a:t>
            </a:r>
          </a:p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F8F95-89F4-4606-BFED-FDD6FFBBA0F2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ln w="38100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>
            <a:normAutofit/>
          </a:bodyPr>
          <a:lstStyle>
            <a:lvl1pPr>
              <a:spcBef>
                <a:spcPts val="600"/>
              </a:spcBef>
              <a:buClr>
                <a:srgbClr val="C00000"/>
              </a:buClr>
              <a:buSzPct val="110000"/>
              <a:buFont typeface="Webdings" pitchFamily="18" charset="2"/>
              <a:buChar char=""/>
              <a:defRPr sz="2600">
                <a:effectLst/>
                <a:latin typeface="標楷體" pitchFamily="65" charset="-120"/>
                <a:ea typeface="標楷體" pitchFamily="65" charset="-120"/>
              </a:defRPr>
            </a:lvl1pPr>
            <a:lvl2pPr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" pitchFamily="2" charset="2"/>
              <a:buChar char="l"/>
              <a:defRPr sz="2600">
                <a:latin typeface="標楷體" pitchFamily="65" charset="-120"/>
                <a:ea typeface="標楷體" pitchFamily="65" charset="-120"/>
              </a:defRPr>
            </a:lvl2pPr>
            <a:lvl3pPr>
              <a:spcBef>
                <a:spcPts val="800"/>
              </a:spcBef>
              <a:buNone/>
              <a:defRPr sz="2800">
                <a:latin typeface="標楷體" pitchFamily="65" charset="-120"/>
                <a:ea typeface="標楷體" pitchFamily="65" charset="-120"/>
              </a:defRPr>
            </a:lvl3pPr>
            <a:lvl4pPr>
              <a:spcBef>
                <a:spcPts val="800"/>
              </a:spcBef>
              <a:defRPr sz="2800">
                <a:latin typeface="標楷體" pitchFamily="65" charset="-120"/>
                <a:ea typeface="標楷體" pitchFamily="65" charset="-120"/>
              </a:defRPr>
            </a:lvl4pPr>
            <a:lvl5pPr>
              <a:spcBef>
                <a:spcPts val="800"/>
              </a:spcBef>
              <a:defRPr sz="2800">
                <a:latin typeface="標楷體" pitchFamily="65" charset="-120"/>
                <a:ea typeface="標楷體" pitchFamily="65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C6ED-53B8-49DB-9F4D-84386B88AB31}" type="datetime1">
              <a:rPr lang="zh-TW" altLang="en-US" smtClean="0"/>
              <a:pPr/>
              <a:t>2013/3/17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</a:lstStyle>
          <a:p>
            <a:fld id="{C20B58CF-12EB-4917-AA2D-CBC1BC82E5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hlink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hlink"/>
                      </p:to>
                    </p:animClr>
                  </p:sub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游泳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800000" cy="720000"/>
          </a:xfrm>
        </p:spPr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00000" y="360000"/>
            <a:ext cx="6120000" cy="5760000"/>
          </a:xfrm>
          <a:ln w="38100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>
            <a:normAutofit/>
          </a:bodyPr>
          <a:lstStyle>
            <a:lvl1pPr>
              <a:spcBef>
                <a:spcPts val="600"/>
              </a:spcBef>
              <a:buClr>
                <a:srgbClr val="C00000"/>
              </a:buClr>
              <a:buSzPct val="110000"/>
              <a:buFont typeface="Webdings" pitchFamily="18" charset="2"/>
              <a:buChar char=""/>
              <a:defRPr sz="2600">
                <a:effectLst/>
                <a:latin typeface="標楷體" pitchFamily="65" charset="-120"/>
                <a:ea typeface="標楷體" pitchFamily="65" charset="-120"/>
              </a:defRPr>
            </a:lvl1pPr>
            <a:lvl2pPr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" pitchFamily="2" charset="2"/>
              <a:buChar char="l"/>
              <a:defRPr sz="2600">
                <a:latin typeface="標楷體" pitchFamily="65" charset="-120"/>
                <a:ea typeface="標楷體" pitchFamily="65" charset="-120"/>
              </a:defRPr>
            </a:lvl2pPr>
            <a:lvl3pPr>
              <a:spcBef>
                <a:spcPts val="800"/>
              </a:spcBef>
              <a:buNone/>
              <a:defRPr sz="2800">
                <a:latin typeface="標楷體" pitchFamily="65" charset="-120"/>
                <a:ea typeface="標楷體" pitchFamily="65" charset="-120"/>
              </a:defRPr>
            </a:lvl3pPr>
            <a:lvl4pPr>
              <a:spcBef>
                <a:spcPts val="800"/>
              </a:spcBef>
              <a:defRPr sz="2800">
                <a:latin typeface="標楷體" pitchFamily="65" charset="-120"/>
                <a:ea typeface="標楷體" pitchFamily="65" charset="-120"/>
              </a:defRPr>
            </a:lvl4pPr>
            <a:lvl5pPr>
              <a:spcBef>
                <a:spcPts val="800"/>
              </a:spcBef>
              <a:defRPr sz="2800">
                <a:latin typeface="標楷體" pitchFamily="65" charset="-120"/>
                <a:ea typeface="標楷體" pitchFamily="65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C6ED-53B8-49DB-9F4D-84386B88AB31}" type="datetime1">
              <a:rPr lang="zh-TW" altLang="en-US" smtClean="0"/>
              <a:pPr/>
              <a:t>2013/3/17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</a:lstStyle>
          <a:p>
            <a:fld id="{C20B58CF-12EB-4917-AA2D-CBC1BC82E5D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Picture 2" descr="游泳"/>
          <p:cNvPicPr>
            <a:picLocks noChangeAspect="1" noChangeArrowheads="1"/>
          </p:cNvPicPr>
          <p:nvPr userDrawn="1"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5720" y="1571612"/>
            <a:ext cx="211455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9964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hlink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hlink"/>
                      </p:to>
                    </p:animClr>
                  </p:sub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DC2E-516A-4843-B078-2F870FF77AF6}" type="datetime1">
              <a:rPr lang="zh-TW" altLang="en-US" smtClean="0"/>
              <a:pPr/>
              <a:t>2013/3/17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58CF-12EB-4917-AA2D-CBC1BC82E5D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Picture 2" descr="游泳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5720" y="1571612"/>
            <a:ext cx="211455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F8F69-FD43-4B18-ADB8-0CD9F8614587}" type="datetime1">
              <a:rPr lang="zh-TW" altLang="en-US" smtClean="0"/>
              <a:pPr/>
              <a:t>2013/3/17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B58CF-12EB-4917-AA2D-CBC1BC82E5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0" r:id="rId2"/>
    <p:sldLayoutId id="2147483679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4.jpeg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10" Type="http://schemas.openxmlformats.org/officeDocument/2006/relationships/image" Target="../media/image10.jpeg"/><Relationship Id="rId4" Type="http://schemas.openxmlformats.org/officeDocument/2006/relationships/image" Target="../media/image3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28" descr="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294848"/>
          </a:xfrm>
          <a:prstGeom prst="rect">
            <a:avLst/>
          </a:prstGeom>
        </p:spPr>
      </p:pic>
      <p:pic>
        <p:nvPicPr>
          <p:cNvPr id="30" name="pic29" descr="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657146"/>
            <a:ext cx="9144000" cy="1200854"/>
          </a:xfrm>
          <a:prstGeom prst="rect">
            <a:avLst/>
          </a:prstGeom>
        </p:spPr>
      </p:pic>
      <p:pic>
        <p:nvPicPr>
          <p:cNvPr id="5" name="仰泳" descr="backstroke.gif"/>
          <p:cNvPicPr preferRelativeResize="0">
            <a:picLocks noGrp="1"/>
          </p:cNvPicPr>
          <p:nvPr>
            <p:ph idx="4294967295"/>
          </p:nvPr>
        </p:nvPicPr>
        <p:blipFill>
          <a:blip r:embed="rId5"/>
          <a:stretch>
            <a:fillRect/>
          </a:stretch>
        </p:blipFill>
        <p:spPr>
          <a:xfrm>
            <a:off x="285720" y="1571612"/>
            <a:ext cx="2095500" cy="720725"/>
          </a:xfrm>
          <a:prstGeom prst="roundRect">
            <a:avLst>
              <a:gd name="adj" fmla="val 16667"/>
            </a:avLst>
          </a:prstGeom>
          <a:ln>
            <a:noFill/>
          </a:ln>
          <a:effectLst/>
        </p:spPr>
      </p:pic>
      <p:pic>
        <p:nvPicPr>
          <p:cNvPr id="6" name="捷泳" descr="freestyle.gif"/>
          <p:cNvPicPr preferRelativeResize="0"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285720" y="2667478"/>
            <a:ext cx="2095200" cy="720000"/>
          </a:xfrm>
          <a:prstGeom prst="roundRect">
            <a:avLst>
              <a:gd name="adj" fmla="val 16667"/>
            </a:avLst>
          </a:prstGeom>
          <a:ln>
            <a:noFill/>
          </a:ln>
          <a:effectLst/>
        </p:spPr>
      </p:pic>
      <p:pic>
        <p:nvPicPr>
          <p:cNvPr id="7" name="蛙泳" descr="breast_stroke.gif"/>
          <p:cNvPicPr preferRelativeResize="0"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85720" y="3762619"/>
            <a:ext cx="2095500" cy="720000"/>
          </a:xfrm>
          <a:prstGeom prst="roundRect">
            <a:avLst>
              <a:gd name="adj" fmla="val 16667"/>
            </a:avLst>
          </a:prstGeom>
          <a:ln>
            <a:noFill/>
          </a:ln>
          <a:effectLst/>
        </p:spPr>
      </p:pic>
      <p:pic>
        <p:nvPicPr>
          <p:cNvPr id="8" name="蝶泳" descr="butterfly.gif"/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285720" y="4857760"/>
            <a:ext cx="2095200" cy="720000"/>
          </a:xfrm>
          <a:prstGeom prst="roundRect">
            <a:avLst>
              <a:gd name="adj" fmla="val 16667"/>
            </a:avLst>
          </a:prstGeom>
          <a:ln>
            <a:noFill/>
          </a:ln>
          <a:effectLst/>
        </p:spPr>
      </p:pic>
      <p:pic>
        <p:nvPicPr>
          <p:cNvPr id="25" name="圖片 24" descr="BB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57620" y="2143116"/>
            <a:ext cx="3857652" cy="1590675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6" name="圖片 25" descr="CC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29058" y="3571876"/>
            <a:ext cx="4572032" cy="1857388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rnd">
            <a:solidFill>
              <a:srgbClr val="FFFFFF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27" name="矩形 26"/>
          <p:cNvSpPr/>
          <p:nvPr/>
        </p:nvSpPr>
        <p:spPr>
          <a:xfrm>
            <a:off x="3357554" y="785794"/>
            <a:ext cx="54292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zh-TW" altLang="en-US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  <a:sym typeface="Webdings"/>
              </a:rPr>
              <a:t></a:t>
            </a:r>
            <a:r>
              <a:rPr lang="zh-TW" altLang="en-US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游</a:t>
            </a:r>
            <a:r>
              <a:rPr lang="zh-TW" altLang="en-US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  <a:sym typeface="Webdings"/>
              </a:rPr>
              <a:t></a:t>
            </a:r>
            <a:r>
              <a:rPr lang="zh-TW" altLang="en-US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泳</a:t>
            </a:r>
            <a:r>
              <a:rPr lang="zh-TW" altLang="en-US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  <a:sym typeface="Webdings"/>
              </a:rPr>
              <a:t></a:t>
            </a:r>
            <a:endParaRPr lang="zh-TW" altLang="en-US" sz="7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58CF-12EB-4917-AA2D-CBC1BC82E5D5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仰  泳</a:t>
            </a:r>
            <a:endParaRPr lang="zh-TW" altLang="en-US" dirty="0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sz="2600" dirty="0" smtClean="0"/>
          </a:p>
          <a:p>
            <a:r>
              <a:rPr lang="zh-TW" altLang="en-US" sz="2600" dirty="0" smtClean="0"/>
              <a:t>又名背泳，是一種游泳姿勢，躺在水面倒著游，臉面在水面上，呼吸方便，游泳者看不到在往哪裡游，容易錯方向。</a:t>
            </a:r>
            <a:endParaRPr lang="en-US" altLang="zh-TW" sz="2600" dirty="0" smtClean="0"/>
          </a:p>
          <a:p>
            <a:r>
              <a:rPr lang="zh-TW" altLang="en-US" sz="2600" dirty="0" smtClean="0"/>
              <a:t>在所有競賽游泳方式中，仰泳是唯一運動員在水中開始的姿勢，其它都是跳入水中。</a:t>
            </a:r>
            <a:endParaRPr lang="en-US" altLang="zh-TW" sz="2600" dirty="0" smtClean="0"/>
          </a:p>
          <a:p>
            <a:r>
              <a:rPr lang="zh-TW" altLang="en-US" sz="2600" dirty="0" smtClean="0"/>
              <a:t>動作配合：兩臂各划水乙次，兩腿打水六次，呼吸乙次，身體自然伸展，仰臥在水中保持流線型，頭和肩部稍高，腰腹和腿部保持水平。</a:t>
            </a:r>
            <a:endParaRPr lang="en-US" altLang="zh-TW" sz="2600" dirty="0" smtClean="0"/>
          </a:p>
          <a:p>
            <a:endParaRPr lang="zh-TW" altLang="en-US" sz="26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58CF-12EB-4917-AA2D-CBC1BC82E5D5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5" name="仰泳" descr="backstroke.gif"/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571612"/>
            <a:ext cx="2095500" cy="720725"/>
          </a:xfrm>
          <a:prstGeom prst="roundRect">
            <a:avLst>
              <a:gd name="adj" fmla="val 16667"/>
            </a:avLst>
          </a:prstGeom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捷  泳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sz="2600" dirty="0" smtClean="0"/>
          </a:p>
          <a:p>
            <a:r>
              <a:rPr lang="zh-TW" altLang="en-US" sz="2600" dirty="0" smtClean="0"/>
              <a:t>是模仿人體爬行的一種游泳姿勢，在各種比賽中速度最快，因此自由泳比賽中，人們都採用捷泳，所以捷泳又稱自由泳或爬泳。</a:t>
            </a:r>
            <a:endParaRPr lang="en-US" altLang="zh-TW" sz="2600" dirty="0" smtClean="0"/>
          </a:p>
          <a:p>
            <a:pPr marL="342900" lvl="1" indent="-342900">
              <a:buClr>
                <a:srgbClr val="C00000"/>
              </a:buClr>
              <a:buSzPct val="110000"/>
              <a:buFont typeface="Webdings" pitchFamily="18" charset="2"/>
              <a:buChar char=""/>
            </a:pPr>
            <a:r>
              <a:rPr lang="zh-TW" altLang="en-US" dirty="0" smtClean="0"/>
              <a:t>游捷泳時身體俯臥在水中幾乎與水面平行</a:t>
            </a:r>
          </a:p>
          <a:p>
            <a:pPr marL="342900" lvl="1" indent="-342900">
              <a:buClr>
                <a:srgbClr val="C00000"/>
              </a:buClr>
              <a:buSzPct val="110000"/>
              <a:buFont typeface="Webdings" pitchFamily="18" charset="2"/>
              <a:buChar char=""/>
            </a:pPr>
            <a:r>
              <a:rPr lang="zh-TW" altLang="en-US" dirty="0" smtClean="0"/>
              <a:t>兩腿上下交替鞭狀打水，兩臂輪流空中前移</a:t>
            </a:r>
            <a:endParaRPr lang="en-US" altLang="zh-TW" dirty="0" smtClean="0"/>
          </a:p>
          <a:p>
            <a:pPr marL="342900" lvl="1" indent="-342900">
              <a:buClr>
                <a:srgbClr val="C00000"/>
              </a:buClr>
              <a:buSzPct val="110000"/>
              <a:buFont typeface="Webdings" pitchFamily="18" charset="2"/>
              <a:buChar char=""/>
            </a:pPr>
            <a:r>
              <a:rPr lang="zh-TW" altLang="en-US" dirty="0" smtClean="0"/>
              <a:t>肩前入水，經腹下向後划水，身體縱軸隨著兩臂划水自然轉動，頭同時側轉呼吸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58CF-12EB-4917-AA2D-CBC1BC82E5D5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5" name="捷泳" descr="freestyle.gif"/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667478"/>
            <a:ext cx="2095200" cy="720000"/>
          </a:xfrm>
          <a:prstGeom prst="roundRect">
            <a:avLst>
              <a:gd name="adj" fmla="val 16667"/>
            </a:avLst>
          </a:prstGeom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蛙  泳</a:t>
            </a:r>
            <a:endParaRPr lang="zh-TW" altLang="en-US" dirty="0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smtClean="0"/>
          </a:p>
          <a:p>
            <a:r>
              <a:rPr lang="zh-TW" altLang="en-US" smtClean="0"/>
              <a:t>摹仿青蛙游泳的一種游泳姿勢，泳姿中速度最慢，適合於長距離游泳。</a:t>
            </a:r>
            <a:endParaRPr lang="en-US" altLang="zh-TW" smtClean="0"/>
          </a:p>
          <a:p>
            <a:r>
              <a:rPr lang="zh-TW" altLang="en-US" smtClean="0"/>
              <a:t>手先五指併攏前伸，手往胸部的地方劃轉一圈，手回復前伸動作。手划到靠近胸前時，抬頭出水面以嘴吸口氣，再潛入水中。手部動作前伸後約一到三秒， 再做腳部划水動作。</a:t>
            </a:r>
            <a:endParaRPr lang="en-US" altLang="zh-TW" smtClean="0"/>
          </a:p>
          <a:p>
            <a:r>
              <a:rPr lang="zh-TW" altLang="en-US" smtClean="0"/>
              <a:t>腳部的動作是兩腿略分，向前屈膝，腳跟與腳掌平行，後蹬讓身體向前划行，如此配合連續動作。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58CF-12EB-4917-AA2D-CBC1BC82E5D5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5" name="蛙泳" descr="breast_stroke.gif"/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762619"/>
            <a:ext cx="2095500" cy="720000"/>
          </a:xfrm>
          <a:prstGeom prst="roundRect">
            <a:avLst>
              <a:gd name="adj" fmla="val 16667"/>
            </a:avLst>
          </a:prstGeom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蝶  泳</a:t>
            </a:r>
            <a:endParaRPr lang="zh-TW" altLang="en-US" dirty="0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smtClean="0"/>
          </a:p>
          <a:p>
            <a:r>
              <a:rPr lang="zh-TW" altLang="en-US" smtClean="0"/>
              <a:t>像海豚般上下擺動，是一項十分優美的泳姿。</a:t>
            </a:r>
            <a:endParaRPr lang="en-US" altLang="zh-TW" smtClean="0"/>
          </a:p>
          <a:p>
            <a:r>
              <a:rPr lang="zh-TW" altLang="en-US" smtClean="0"/>
              <a:t>蝶泳以腰部為中心，將身體彎成「ㄑ」字形，以手臂的划手和打腿所構成，划手或打腿的動作要同時對稱。</a:t>
            </a:r>
            <a:endParaRPr lang="en-US" altLang="zh-TW" smtClean="0"/>
          </a:p>
          <a:p>
            <a:r>
              <a:rPr lang="zh-TW" altLang="en-US" smtClean="0"/>
              <a:t>蝶泳腿部係模仿蛙泳的游法，兩臂則對稱由前往後划水，經由空中向前移臂，動作近似蝴蝶飛行的動作，故稱蝶泳。</a:t>
            </a:r>
            <a:endParaRPr lang="en-US" altLang="zh-TW" smtClean="0"/>
          </a:p>
          <a:p>
            <a:r>
              <a:rPr lang="zh-TW" altLang="en-US" smtClean="0"/>
              <a:t>動作配合一般是：一次划臂，兩次打腿，一次呼吸，其速度僅次於捷泳。</a:t>
            </a:r>
            <a:endParaRPr lang="zh-TW" altLang="en-US" dirty="0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58CF-12EB-4917-AA2D-CBC1BC82E5D5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5" name="蝶泳" descr="butterfly.gif"/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4857760"/>
            <a:ext cx="2095200" cy="720000"/>
          </a:xfrm>
          <a:prstGeom prst="roundRect">
            <a:avLst>
              <a:gd name="adj" fmla="val 16667"/>
            </a:avLst>
          </a:prstGeom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6.0&quot;&gt;&lt;object type=&quot;1&quot; unique_id=&quot;10001&quot;&gt;&lt;object type=&quot;8&quot; unique_id=&quot;10154&quot;&gt;&lt;/object&gt;&lt;object type=&quot;2&quot; unique_id=&quot;10155&quot;&gt;&lt;object type=&quot;3&quot; unique_id=&quot;10156&quot;&gt;&lt;property id=&quot;20148&quot; value=&quot;5&quot;/&gt;&lt;property id=&quot;20300&quot; value=&quot;Slide 1&quot;/&gt;&lt;property id=&quot;20307&quot; value=&quot;257&quot;/&gt;&lt;/object&gt;&lt;object type=&quot;3&quot; unique_id=&quot;10157&quot;&gt;&lt;property id=&quot;20148&quot; value=&quot;5&quot;/&gt;&lt;property id=&quot;20300&quot; value=&quot;Slide 2 - &amp;quot;仰  泳&amp;quot;&quot;/&gt;&lt;property id=&quot;20307&quot; value=&quot;260&quot;/&gt;&lt;/object&gt;&lt;object type=&quot;3&quot; unique_id=&quot;10158&quot;&gt;&lt;property id=&quot;20148&quot; value=&quot;5&quot;/&gt;&lt;property id=&quot;20300&quot; value=&quot;Slide 3 - &amp;quot;捷  泳&amp;quot;&quot;/&gt;&lt;property id=&quot;20307&quot; value=&quot;259&quot;/&gt;&lt;/object&gt;&lt;object type=&quot;3&quot; unique_id=&quot;10159&quot;&gt;&lt;property id=&quot;20148&quot; value=&quot;5&quot;/&gt;&lt;property id=&quot;20300&quot; value=&quot;Slide 4 - &amp;quot;蛙  泳&amp;quot;&quot;/&gt;&lt;property id=&quot;20307&quot; value=&quot;261&quot;/&gt;&lt;/object&gt;&lt;object type=&quot;3&quot; unique_id=&quot;10160&quot;&gt;&lt;property id=&quot;20148&quot; value=&quot;5&quot;/&gt;&lt;property id=&quot;20300&quot; value=&quot;Slide 5 - &amp;quot;蝶  泳&amp;quot;&quot;/&gt;&lt;property id=&quot;20307&quot; value=&quot;258&quot;/&gt;&lt;/object&gt;&lt;/object&gt;&lt;/object&gt;&lt;/database&gt;"/>
</p:tagLst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</TotalTime>
  <Words>579</Words>
  <Application>Microsoft Office PowerPoint</Application>
  <PresentationFormat>如螢幕大小 (4:3)</PresentationFormat>
  <Paragraphs>49</Paragraphs>
  <Slides>5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PowerPoint 簡報</vt:lpstr>
      <vt:lpstr>仰  泳</vt:lpstr>
      <vt:lpstr>捷  泳</vt:lpstr>
      <vt:lpstr>蛙  泳</vt:lpstr>
      <vt:lpstr>蝶  泳</vt:lpstr>
    </vt:vector>
  </TitlesOfParts>
  <Company>mychat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游泳</dc:title>
  <dc:creator>陳美玲</dc:creator>
  <cp:lastModifiedBy>李冠儀</cp:lastModifiedBy>
  <cp:revision>51</cp:revision>
  <dcterms:created xsi:type="dcterms:W3CDTF">2007-10-24T04:22:15Z</dcterms:created>
  <dcterms:modified xsi:type="dcterms:W3CDTF">2013-03-17T14:32:24Z</dcterms:modified>
</cp:coreProperties>
</file>